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Ex1.xml" ContentType="application/vnd.ms-office.chartex+xml"/>
  <Override PartName="/ppt/charts/style3.xml" ContentType="application/vnd.ms-office.chartstyle+xml"/>
  <Override PartName="/ppt/charts/colors3.xml" ContentType="application/vnd.ms-office.chartcolorstyl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14" r:id="rId1"/>
  </p:sldMasterIdLst>
  <p:notesMasterIdLst>
    <p:notesMasterId r:id="rId25"/>
  </p:notesMasterIdLst>
  <p:handoutMasterIdLst>
    <p:handoutMasterId r:id="rId26"/>
  </p:handoutMasterIdLst>
  <p:sldIdLst>
    <p:sldId id="508" r:id="rId2"/>
    <p:sldId id="507" r:id="rId3"/>
    <p:sldId id="522" r:id="rId4"/>
    <p:sldId id="509" r:id="rId5"/>
    <p:sldId id="510" r:id="rId6"/>
    <p:sldId id="520" r:id="rId7"/>
    <p:sldId id="528" r:id="rId8"/>
    <p:sldId id="512" r:id="rId9"/>
    <p:sldId id="523" r:id="rId10"/>
    <p:sldId id="513" r:id="rId11"/>
    <p:sldId id="514" r:id="rId12"/>
    <p:sldId id="525" r:id="rId13"/>
    <p:sldId id="503" r:id="rId14"/>
    <p:sldId id="506" r:id="rId15"/>
    <p:sldId id="515" r:id="rId16"/>
    <p:sldId id="526" r:id="rId17"/>
    <p:sldId id="516" r:id="rId18"/>
    <p:sldId id="527" r:id="rId19"/>
    <p:sldId id="517" r:id="rId20"/>
    <p:sldId id="518" r:id="rId21"/>
    <p:sldId id="519" r:id="rId22"/>
    <p:sldId id="521" r:id="rId23"/>
    <p:sldId id="505" r:id="rId24"/>
  </p:sldIdLst>
  <p:sldSz cx="9144000" cy="5715000" type="screen16x1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96DF6C"/>
    <a:srgbClr val="000000"/>
    <a:srgbClr val="DCC20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Designformatvorlage 1 - Akz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664" autoAdjust="0"/>
    <p:restoredTop sz="82649" autoAdjust="0"/>
  </p:normalViewPr>
  <p:slideViewPr>
    <p:cSldViewPr snapToGrid="0">
      <p:cViewPr varScale="1">
        <p:scale>
          <a:sx n="67" d="100"/>
          <a:sy n="67" d="100"/>
        </p:scale>
        <p:origin x="1564" y="48"/>
      </p:cViewPr>
      <p:guideLst>
        <p:guide orient="horz" pos="1800"/>
        <p:guide pos="2880"/>
      </p:guideLst>
    </p:cSldViewPr>
  </p:slideViewPr>
  <p:outlineViewPr>
    <p:cViewPr>
      <p:scale>
        <a:sx n="33" d="100"/>
        <a:sy n="33" d="100"/>
      </p:scale>
      <p:origin x="0" y="302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3.xml"/><Relationship Id="rId2" Type="http://schemas.microsoft.com/office/2011/relationships/chartStyle" Target="style3.xml"/><Relationship Id="rId1" Type="http://schemas.openxmlformats.org/officeDocument/2006/relationships/package" Target="../embeddings/Microsoft_Excel_Worksheet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nl-N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nl-NL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Tabelle1!$B$1</c:f>
              <c:strCache>
                <c:ptCount val="1"/>
                <c:pt idx="0">
                  <c:v>Strata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DDE0-4C62-B43E-CE3155C04E02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DDE0-4C62-B43E-CE3155C04E02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DDE0-4C62-B43E-CE3155C04E02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DDE0-4C62-B43E-CE3155C04E02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DDE0-4C62-B43E-CE3155C04E02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DDE0-4C62-B43E-CE3155C04E02}"/>
              </c:ext>
            </c:extLst>
          </c:dPt>
          <c:cat>
            <c:numRef>
              <c:f>Tabelle1!$A$2:$A$7</c:f>
              <c:numCache>
                <c:formatCode>General</c:formatCode>
                <c:ptCount val="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</c:numCache>
            </c:numRef>
          </c:cat>
          <c:val>
            <c:numRef>
              <c:f>Tabelle1!$B$2:$B$7</c:f>
              <c:numCache>
                <c:formatCode>General</c:formatCode>
                <c:ptCount val="6"/>
                <c:pt idx="0">
                  <c:v>5.57</c:v>
                </c:pt>
                <c:pt idx="1">
                  <c:v>41.82</c:v>
                </c:pt>
                <c:pt idx="2">
                  <c:v>39.53</c:v>
                </c:pt>
                <c:pt idx="3">
                  <c:v>7.02</c:v>
                </c:pt>
                <c:pt idx="4">
                  <c:v>4.43</c:v>
                </c:pt>
                <c:pt idx="5">
                  <c:v>1.63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077-459B-8345-CBA84D3D008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nl-NL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nl-NL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nl-N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Datenreihe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Tabelle1!$A$2:$A$7</c:f>
              <c:numCache>
                <c:formatCode>General</c:formatCode>
                <c:ptCount val="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</c:numCache>
            </c:numRef>
          </c:cat>
          <c:val>
            <c:numRef>
              <c:f>Tabelle1!$B$2:$B$7</c:f>
              <c:numCache>
                <c:formatCode>General</c:formatCode>
                <c:ptCount val="6"/>
                <c:pt idx="0">
                  <c:v>2038</c:v>
                </c:pt>
                <c:pt idx="1">
                  <c:v>2038</c:v>
                </c:pt>
                <c:pt idx="2">
                  <c:v>2038</c:v>
                </c:pt>
                <c:pt idx="3">
                  <c:v>2038</c:v>
                </c:pt>
                <c:pt idx="4">
                  <c:v>2038</c:v>
                </c:pt>
                <c:pt idx="5">
                  <c:v>2038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2B5-4084-84BE-EEAAF24E1782}"/>
            </c:ext>
          </c:extLst>
        </c:ser>
        <c:ser>
          <c:idx val="1"/>
          <c:order val="1"/>
          <c:tx>
            <c:strRef>
              <c:f>Tabelle1!$C$1</c:f>
              <c:strCache>
                <c:ptCount val="1"/>
                <c:pt idx="0">
                  <c:v>Datenreihe 2</c:v>
                </c:pt>
              </c:strCache>
            </c:strRef>
          </c:tx>
          <c:spPr>
            <a:solidFill>
              <a:schemeClr val="bg1">
                <a:lumMod val="65000"/>
              </a:schemeClr>
            </a:solidFill>
            <a:ln>
              <a:noFill/>
            </a:ln>
            <a:effectLst/>
          </c:spPr>
          <c:invertIfNegative val="0"/>
          <c:cat>
            <c:numRef>
              <c:f>Tabelle1!$A$2:$A$7</c:f>
              <c:numCache>
                <c:formatCode>General</c:formatCode>
                <c:ptCount val="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</c:numCache>
            </c:numRef>
          </c:cat>
          <c:val>
            <c:numRef>
              <c:f>Tabelle1!$C$2:$C$7</c:f>
              <c:numCache>
                <c:formatCode>General</c:formatCode>
                <c:ptCount val="6"/>
                <c:pt idx="0">
                  <c:v>4925</c:v>
                </c:pt>
                <c:pt idx="1">
                  <c:v>50227</c:v>
                </c:pt>
                <c:pt idx="2">
                  <c:v>47366</c:v>
                </c:pt>
                <c:pt idx="3">
                  <c:v>6734</c:v>
                </c:pt>
                <c:pt idx="4">
                  <c:v>3498</c:v>
                </c:pt>
                <c:pt idx="5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2B5-4084-84BE-EEAAF24E178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401782680"/>
        <c:axId val="401783992"/>
      </c:barChart>
      <c:catAx>
        <c:axId val="4017826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nl-NL"/>
          </a:p>
        </c:txPr>
        <c:crossAx val="401783992"/>
        <c:crosses val="autoZero"/>
        <c:auto val="1"/>
        <c:lblAlgn val="ctr"/>
        <c:lblOffset val="100"/>
        <c:noMultiLvlLbl val="0"/>
      </c:catAx>
      <c:valAx>
        <c:axId val="401783992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40178268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nl-NL"/>
    </a:p>
  </c:txPr>
  <c:externalData r:id="rId3">
    <c:autoUpdate val="0"/>
  </c:externalData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Tabelle1!$A$2:$B$17</cx:f>
        <cx:lvl ptCount="16">
          <cx:pt idx="0"> </cx:pt>
          <cx:pt idx="1"> </cx:pt>
          <cx:pt idx="2"> </cx:pt>
          <cx:pt idx="3"> </cx:pt>
          <cx:pt idx="5"> </cx:pt>
          <cx:pt idx="6"> </cx:pt>
        </cx:lvl>
        <cx:lvl ptCount="16">
          <cx:pt idx="0"> </cx:pt>
          <cx:pt idx="1"> </cx:pt>
          <cx:pt idx="2"> </cx:pt>
          <cx:pt idx="3"> </cx:pt>
          <cx:pt idx="5"> </cx:pt>
          <cx:pt idx="6"> </cx:pt>
        </cx:lvl>
        <cx:lvl ptCount="0"/>
      </cx:strDim>
      <cx:numDim type="size">
        <cx:f>Tabelle1!$C$2:$C$17</cx:f>
        <cx:lvl ptCount="16" formatCode="Standard">
          <cx:pt idx="0">22</cx:pt>
          <cx:pt idx="1">12</cx:pt>
          <cx:pt idx="2">18</cx:pt>
          <cx:pt idx="3">87</cx:pt>
          <cx:pt idx="5">17</cx:pt>
          <cx:pt idx="6">9</cx:pt>
        </cx:lvl>
      </cx:numDim>
    </cx:data>
  </cx:chartData>
  <cx:chart>
    <cx:plotArea>
      <cx:plotAreaRegion>
        <cx:series layoutId="treemap" uniqueId="{4FF0DC0C-1297-4114-8696-71A3FF1324AF}">
          <cx:tx>
            <cx:txData>
              <cx:f>Tabelle1!$C$1</cx:f>
              <cx:v>Datenreihe1</cx:v>
            </cx:txData>
          </cx:tx>
          <cx:spPr>
            <a:solidFill>
              <a:srgbClr val="8BB6E5"/>
            </a:solidFill>
          </cx:spPr>
          <cx:dataLabels pos="inEnd">
            <cx:visibility seriesName="0" categoryName="1" value="0"/>
          </cx:dataLabels>
          <cx:dataId val="0"/>
          <cx:layoutPr>
            <cx:parentLabelLayout val="overlapping"/>
          </cx:layoutPr>
        </cx:series>
      </cx:plotAreaRegion>
    </cx:plotArea>
  </cx:chart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410">
  <cs:axisTitle>
    <cs:lnRef idx="0"/>
    <cs:fillRef idx="0"/>
    <cs:effectRef idx="0"/>
    <cs:fontRef idx="minor">
      <a:schemeClr val="tx1">
        <a:lumMod val="65000"/>
        <a:lumOff val="35000"/>
      </a:schemeClr>
    </cs:fontRef>
    <cs:spPr>
      <a:solidFill>
        <a:schemeClr val="bg1">
          <a:lumMod val="65000"/>
        </a:schemeClr>
      </a:solidFill>
      <a:ln w="19050">
        <a:solidFill>
          <a:schemeClr val="bg1"/>
        </a:solidFill>
      </a:ln>
    </cs:spPr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/>
  </cs:chartArea>
  <cs:dataLabel>
    <cs:lnRef idx="0"/>
    <cs:fillRef idx="0"/>
    <cs:effectRef idx="0"/>
    <cs:fontRef idx="minor">
      <a:schemeClr val="lt1"/>
    </cs:fontRef>
    <cs:defRPr sz="1197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valueAxis>
  <cs:wall>
    <cs:lnRef idx="0"/>
    <cs:fillRef idx="0"/>
    <cs:effectRef idx="0"/>
    <cs:fontRef idx="minor">
      <a:schemeClr val="tx1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FED9B3E-53E8-445B-A50D-DFEC3FAEBECF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</dgm:pt>
    <dgm:pt modelId="{B6B1EC7F-3B0C-48ED-9C89-11DB3A1D4272}">
      <dgm:prSet phldrT="[Text]"/>
      <dgm:spPr/>
      <dgm:t>
        <a:bodyPr/>
        <a:lstStyle/>
        <a:p>
          <a:r>
            <a:rPr lang="de-DE" dirty="0"/>
            <a:t>1</a:t>
          </a:r>
        </a:p>
      </dgm:t>
    </dgm:pt>
    <dgm:pt modelId="{3FD12A5B-8A0F-44BE-B064-1EBBC8419854}" type="parTrans" cxnId="{3E912D20-2F19-4CF5-85B0-64507C58C4BA}">
      <dgm:prSet/>
      <dgm:spPr/>
      <dgm:t>
        <a:bodyPr/>
        <a:lstStyle/>
        <a:p>
          <a:endParaRPr lang="de-DE"/>
        </a:p>
      </dgm:t>
    </dgm:pt>
    <dgm:pt modelId="{7434925A-B554-4350-B4B4-B0D193F82F4C}" type="sibTrans" cxnId="{3E912D20-2F19-4CF5-85B0-64507C58C4BA}">
      <dgm:prSet/>
      <dgm:spPr/>
      <dgm:t>
        <a:bodyPr/>
        <a:lstStyle/>
        <a:p>
          <a:endParaRPr lang="de-DE"/>
        </a:p>
      </dgm:t>
    </dgm:pt>
    <dgm:pt modelId="{1FFFEBE3-7630-466B-A0F1-E01A3F89579E}">
      <dgm:prSet phldrT="[Text]"/>
      <dgm:spPr/>
      <dgm:t>
        <a:bodyPr/>
        <a:lstStyle/>
        <a:p>
          <a:r>
            <a:rPr lang="de-DE" dirty="0"/>
            <a:t>2</a:t>
          </a:r>
        </a:p>
      </dgm:t>
    </dgm:pt>
    <dgm:pt modelId="{899C6849-BBE4-4A09-B0B9-C7DFC81E6B78}" type="parTrans" cxnId="{EEF2A47E-1949-421E-8A7D-06E4612ADCF3}">
      <dgm:prSet/>
      <dgm:spPr/>
      <dgm:t>
        <a:bodyPr/>
        <a:lstStyle/>
        <a:p>
          <a:endParaRPr lang="de-DE"/>
        </a:p>
      </dgm:t>
    </dgm:pt>
    <dgm:pt modelId="{19B32064-BB82-4B15-A5F3-90EFCC3C3FD7}" type="sibTrans" cxnId="{EEF2A47E-1949-421E-8A7D-06E4612ADCF3}">
      <dgm:prSet/>
      <dgm:spPr/>
      <dgm:t>
        <a:bodyPr/>
        <a:lstStyle/>
        <a:p>
          <a:endParaRPr lang="de-DE"/>
        </a:p>
      </dgm:t>
    </dgm:pt>
    <dgm:pt modelId="{CEBB8AF0-92D6-4F1E-8BE8-7DCB4B4052FF}">
      <dgm:prSet phldrT="[Text]"/>
      <dgm:spPr/>
      <dgm:t>
        <a:bodyPr/>
        <a:lstStyle/>
        <a:p>
          <a:r>
            <a:rPr lang="de-DE" dirty="0"/>
            <a:t>3</a:t>
          </a:r>
        </a:p>
      </dgm:t>
    </dgm:pt>
    <dgm:pt modelId="{D0A0DFCD-367D-4380-B392-5E1987AC399F}" type="parTrans" cxnId="{120376D3-28C3-4DF6-8118-B3748FFD295F}">
      <dgm:prSet/>
      <dgm:spPr/>
      <dgm:t>
        <a:bodyPr/>
        <a:lstStyle/>
        <a:p>
          <a:endParaRPr lang="de-DE"/>
        </a:p>
      </dgm:t>
    </dgm:pt>
    <dgm:pt modelId="{8F5FCE50-114E-4B60-9B09-9E75C43D1FDA}" type="sibTrans" cxnId="{120376D3-28C3-4DF6-8118-B3748FFD295F}">
      <dgm:prSet/>
      <dgm:spPr/>
      <dgm:t>
        <a:bodyPr/>
        <a:lstStyle/>
        <a:p>
          <a:endParaRPr lang="de-DE"/>
        </a:p>
      </dgm:t>
    </dgm:pt>
    <dgm:pt modelId="{4546E83F-E076-4C8D-A199-5A5037280135}">
      <dgm:prSet phldrT="[Text]"/>
      <dgm:spPr/>
      <dgm:t>
        <a:bodyPr/>
        <a:lstStyle/>
        <a:p>
          <a:r>
            <a:rPr lang="de-DE" dirty="0"/>
            <a:t>4</a:t>
          </a:r>
        </a:p>
      </dgm:t>
    </dgm:pt>
    <dgm:pt modelId="{4390F64E-2495-4D0A-8D80-B1E6DB32460D}" type="parTrans" cxnId="{D4802292-5BB8-4FD9-9F08-2491FC54142D}">
      <dgm:prSet/>
      <dgm:spPr/>
      <dgm:t>
        <a:bodyPr/>
        <a:lstStyle/>
        <a:p>
          <a:endParaRPr lang="de-DE"/>
        </a:p>
      </dgm:t>
    </dgm:pt>
    <dgm:pt modelId="{37606609-A00A-40B2-BAD5-E2077695167C}" type="sibTrans" cxnId="{D4802292-5BB8-4FD9-9F08-2491FC54142D}">
      <dgm:prSet/>
      <dgm:spPr/>
      <dgm:t>
        <a:bodyPr/>
        <a:lstStyle/>
        <a:p>
          <a:endParaRPr lang="de-DE"/>
        </a:p>
      </dgm:t>
    </dgm:pt>
    <dgm:pt modelId="{03F09AF8-A61F-4A90-97CE-57E6766FC426}">
      <dgm:prSet phldrT="[Text]"/>
      <dgm:spPr/>
      <dgm:t>
        <a:bodyPr/>
        <a:lstStyle/>
        <a:p>
          <a:pPr>
            <a:buNone/>
          </a:pPr>
          <a:r>
            <a:rPr lang="de-DE" dirty="0" err="1"/>
            <a:t>Evaluate</a:t>
          </a:r>
          <a:r>
            <a:rPr lang="de-DE" dirty="0"/>
            <a:t> </a:t>
          </a:r>
          <a:r>
            <a:rPr lang="de-DE" dirty="0" err="1"/>
            <a:t>results</a:t>
          </a:r>
          <a:r>
            <a:rPr lang="de-DE" dirty="0"/>
            <a:t> </a:t>
          </a:r>
          <a:r>
            <a:rPr lang="de-DE" dirty="0" err="1"/>
            <a:t>and</a:t>
          </a:r>
          <a:r>
            <a:rPr lang="de-DE" dirty="0"/>
            <a:t> </a:t>
          </a:r>
          <a:r>
            <a:rPr lang="de-DE" dirty="0" err="1"/>
            <a:t>adapt</a:t>
          </a:r>
          <a:r>
            <a:rPr lang="de-DE" dirty="0"/>
            <a:t> </a:t>
          </a:r>
          <a:r>
            <a:rPr lang="de-DE" dirty="0" err="1"/>
            <a:t>process</a:t>
          </a:r>
          <a:endParaRPr lang="de-DE" dirty="0"/>
        </a:p>
      </dgm:t>
    </dgm:pt>
    <dgm:pt modelId="{88BAC160-BC1D-4B78-9C7C-8CC6B3226AC6}" type="parTrans" cxnId="{8376E08A-4A9B-4C32-B701-421F19A18C27}">
      <dgm:prSet/>
      <dgm:spPr/>
      <dgm:t>
        <a:bodyPr/>
        <a:lstStyle/>
        <a:p>
          <a:endParaRPr lang="de-DE"/>
        </a:p>
      </dgm:t>
    </dgm:pt>
    <dgm:pt modelId="{E0B8B12D-16EA-4588-8DDA-3C353E94F276}" type="sibTrans" cxnId="{8376E08A-4A9B-4C32-B701-421F19A18C27}">
      <dgm:prSet/>
      <dgm:spPr/>
      <dgm:t>
        <a:bodyPr/>
        <a:lstStyle/>
        <a:p>
          <a:endParaRPr lang="de-DE"/>
        </a:p>
      </dgm:t>
    </dgm:pt>
    <dgm:pt modelId="{52393856-8AAF-45D3-9BBC-E50044582B2B}">
      <dgm:prSet/>
      <dgm:spPr/>
      <dgm:t>
        <a:bodyPr/>
        <a:lstStyle/>
        <a:p>
          <a:pPr>
            <a:buNone/>
          </a:pPr>
          <a:r>
            <a:rPr lang="de-DE" dirty="0"/>
            <a:t>Take a </a:t>
          </a:r>
          <a:r>
            <a:rPr lang="de-DE" dirty="0" err="1"/>
            <a:t>look</a:t>
          </a:r>
          <a:r>
            <a:rPr lang="de-DE" dirty="0"/>
            <a:t> at </a:t>
          </a:r>
          <a:r>
            <a:rPr lang="de-DE" dirty="0" err="1"/>
            <a:t>the</a:t>
          </a:r>
          <a:r>
            <a:rPr lang="de-DE" dirty="0"/>
            <a:t> </a:t>
          </a:r>
          <a:r>
            <a:rPr lang="de-DE" dirty="0" err="1"/>
            <a:t>data</a:t>
          </a:r>
          <a:endParaRPr lang="de-DE" dirty="0"/>
        </a:p>
      </dgm:t>
    </dgm:pt>
    <dgm:pt modelId="{E7B75B35-73C3-4018-BB02-0384E15989F8}" type="parTrans" cxnId="{1DC1787B-4C74-4AF5-8BEB-3D1E59D6C556}">
      <dgm:prSet/>
      <dgm:spPr/>
      <dgm:t>
        <a:bodyPr/>
        <a:lstStyle/>
        <a:p>
          <a:endParaRPr lang="de-DE"/>
        </a:p>
      </dgm:t>
    </dgm:pt>
    <dgm:pt modelId="{BC42D037-701E-4803-A857-4906573BA51B}" type="sibTrans" cxnId="{1DC1787B-4C74-4AF5-8BEB-3D1E59D6C556}">
      <dgm:prSet/>
      <dgm:spPr/>
      <dgm:t>
        <a:bodyPr/>
        <a:lstStyle/>
        <a:p>
          <a:endParaRPr lang="de-DE"/>
        </a:p>
      </dgm:t>
    </dgm:pt>
    <dgm:pt modelId="{2CF8739D-1613-4C3F-9C50-13AF04B35FAA}">
      <dgm:prSet/>
      <dgm:spPr/>
      <dgm:t>
        <a:bodyPr/>
        <a:lstStyle/>
        <a:p>
          <a:pPr>
            <a:buNone/>
          </a:pPr>
          <a:r>
            <a:rPr lang="de-DE" dirty="0" err="1"/>
            <a:t>Investigate</a:t>
          </a:r>
          <a:r>
            <a:rPr lang="de-DE" dirty="0"/>
            <a:t> </a:t>
          </a:r>
          <a:r>
            <a:rPr lang="de-DE" dirty="0" err="1"/>
            <a:t>distance</a:t>
          </a:r>
          <a:r>
            <a:rPr lang="de-DE" dirty="0"/>
            <a:t> </a:t>
          </a:r>
          <a:r>
            <a:rPr lang="de-DE" dirty="0" err="1"/>
            <a:t>measures</a:t>
          </a:r>
          <a:r>
            <a:rPr lang="de-DE" dirty="0"/>
            <a:t> </a:t>
          </a:r>
          <a:r>
            <a:rPr lang="de-DE" dirty="0" err="1"/>
            <a:t>and</a:t>
          </a:r>
          <a:r>
            <a:rPr lang="de-DE" dirty="0"/>
            <a:t> </a:t>
          </a:r>
          <a:r>
            <a:rPr lang="de-DE" dirty="0" err="1"/>
            <a:t>data</a:t>
          </a:r>
          <a:r>
            <a:rPr lang="de-DE" dirty="0"/>
            <a:t> </a:t>
          </a:r>
          <a:r>
            <a:rPr lang="de-DE" dirty="0" err="1"/>
            <a:t>distribution</a:t>
          </a:r>
          <a:endParaRPr lang="de-DE" dirty="0"/>
        </a:p>
      </dgm:t>
    </dgm:pt>
    <dgm:pt modelId="{FFBC201B-0678-4C02-B256-2C3102DA1ED9}" type="parTrans" cxnId="{2A962774-31A1-4E0C-83E5-68626791E1F8}">
      <dgm:prSet/>
      <dgm:spPr/>
      <dgm:t>
        <a:bodyPr/>
        <a:lstStyle/>
        <a:p>
          <a:endParaRPr lang="de-DE"/>
        </a:p>
      </dgm:t>
    </dgm:pt>
    <dgm:pt modelId="{A828CF52-9D7C-4A45-B43B-C323FDE0F687}" type="sibTrans" cxnId="{2A962774-31A1-4E0C-83E5-68626791E1F8}">
      <dgm:prSet/>
      <dgm:spPr/>
      <dgm:t>
        <a:bodyPr/>
        <a:lstStyle/>
        <a:p>
          <a:endParaRPr lang="de-DE"/>
        </a:p>
      </dgm:t>
    </dgm:pt>
    <dgm:pt modelId="{D27CC2B5-08D3-4559-8EE9-4E7605BD389C}">
      <dgm:prSet/>
      <dgm:spPr/>
      <dgm:t>
        <a:bodyPr/>
        <a:lstStyle/>
        <a:p>
          <a:pPr>
            <a:buNone/>
          </a:pPr>
          <a:r>
            <a:rPr lang="de-DE" dirty="0"/>
            <a:t>Run Clustering </a:t>
          </a:r>
          <a:r>
            <a:rPr lang="de-DE" dirty="0" err="1"/>
            <a:t>algorithms</a:t>
          </a:r>
          <a:endParaRPr lang="de-DE" dirty="0"/>
        </a:p>
      </dgm:t>
    </dgm:pt>
    <dgm:pt modelId="{E5255549-FC9C-4C59-9944-250111B315F1}" type="parTrans" cxnId="{065E82C5-9B1B-4E78-A574-6420B4596327}">
      <dgm:prSet/>
      <dgm:spPr/>
      <dgm:t>
        <a:bodyPr/>
        <a:lstStyle/>
        <a:p>
          <a:endParaRPr lang="de-DE"/>
        </a:p>
      </dgm:t>
    </dgm:pt>
    <dgm:pt modelId="{F2B56E3D-270A-415E-A5C2-FA8ED7A2C762}" type="sibTrans" cxnId="{065E82C5-9B1B-4E78-A574-6420B4596327}">
      <dgm:prSet/>
      <dgm:spPr/>
      <dgm:t>
        <a:bodyPr/>
        <a:lstStyle/>
        <a:p>
          <a:endParaRPr lang="de-DE"/>
        </a:p>
      </dgm:t>
    </dgm:pt>
    <dgm:pt modelId="{EB6C415C-55A7-4AAC-8221-EA679BA5C79D}" type="pres">
      <dgm:prSet presAssocID="{CFED9B3E-53E8-445B-A50D-DFEC3FAEBECF}" presName="linearFlow" presStyleCnt="0">
        <dgm:presLayoutVars>
          <dgm:dir/>
          <dgm:animLvl val="lvl"/>
          <dgm:resizeHandles val="exact"/>
        </dgm:presLayoutVars>
      </dgm:prSet>
      <dgm:spPr/>
    </dgm:pt>
    <dgm:pt modelId="{C95A207D-86A1-4B85-A063-70885920A046}" type="pres">
      <dgm:prSet presAssocID="{B6B1EC7F-3B0C-48ED-9C89-11DB3A1D4272}" presName="composite" presStyleCnt="0"/>
      <dgm:spPr/>
    </dgm:pt>
    <dgm:pt modelId="{74EA6F73-02E0-4EBC-97A2-0FFFB1FA477B}" type="pres">
      <dgm:prSet presAssocID="{B6B1EC7F-3B0C-48ED-9C89-11DB3A1D4272}" presName="parentText" presStyleLbl="alignNode1" presStyleIdx="0" presStyleCnt="4">
        <dgm:presLayoutVars>
          <dgm:chMax val="1"/>
          <dgm:bulletEnabled val="1"/>
        </dgm:presLayoutVars>
      </dgm:prSet>
      <dgm:spPr/>
    </dgm:pt>
    <dgm:pt modelId="{3A4D983A-41FA-4E1E-B73C-90220E84A2F0}" type="pres">
      <dgm:prSet presAssocID="{B6B1EC7F-3B0C-48ED-9C89-11DB3A1D4272}" presName="descendantText" presStyleLbl="alignAcc1" presStyleIdx="0" presStyleCnt="4" custLinFactNeighborX="10893" custLinFactNeighborY="1873">
        <dgm:presLayoutVars>
          <dgm:bulletEnabled val="1"/>
        </dgm:presLayoutVars>
      </dgm:prSet>
      <dgm:spPr/>
    </dgm:pt>
    <dgm:pt modelId="{E66B656E-7002-4909-A3E6-757845A80167}" type="pres">
      <dgm:prSet presAssocID="{7434925A-B554-4350-B4B4-B0D193F82F4C}" presName="sp" presStyleCnt="0"/>
      <dgm:spPr/>
    </dgm:pt>
    <dgm:pt modelId="{D5598005-D92F-43B7-8445-C2A08681CECF}" type="pres">
      <dgm:prSet presAssocID="{1FFFEBE3-7630-466B-A0F1-E01A3F89579E}" presName="composite" presStyleCnt="0"/>
      <dgm:spPr/>
    </dgm:pt>
    <dgm:pt modelId="{0970685D-8015-42C7-AD72-4C3589581EBE}" type="pres">
      <dgm:prSet presAssocID="{1FFFEBE3-7630-466B-A0F1-E01A3F89579E}" presName="parentText" presStyleLbl="alignNode1" presStyleIdx="1" presStyleCnt="4">
        <dgm:presLayoutVars>
          <dgm:chMax val="1"/>
          <dgm:bulletEnabled val="1"/>
        </dgm:presLayoutVars>
      </dgm:prSet>
      <dgm:spPr/>
    </dgm:pt>
    <dgm:pt modelId="{A5754B37-42BD-4E80-BBD2-8AA508FA246A}" type="pres">
      <dgm:prSet presAssocID="{1FFFEBE3-7630-466B-A0F1-E01A3F89579E}" presName="descendantText" presStyleLbl="alignAcc1" presStyleIdx="1" presStyleCnt="4">
        <dgm:presLayoutVars>
          <dgm:bulletEnabled val="1"/>
        </dgm:presLayoutVars>
      </dgm:prSet>
      <dgm:spPr/>
    </dgm:pt>
    <dgm:pt modelId="{E67CC71E-23D4-48F1-B30F-B3F263439B87}" type="pres">
      <dgm:prSet presAssocID="{19B32064-BB82-4B15-A5F3-90EFCC3C3FD7}" presName="sp" presStyleCnt="0"/>
      <dgm:spPr/>
    </dgm:pt>
    <dgm:pt modelId="{13E3E9DD-9D3F-44FE-801A-FF68303F490C}" type="pres">
      <dgm:prSet presAssocID="{CEBB8AF0-92D6-4F1E-8BE8-7DCB4B4052FF}" presName="composite" presStyleCnt="0"/>
      <dgm:spPr/>
    </dgm:pt>
    <dgm:pt modelId="{5465F8E4-2967-461C-A134-7C93CA507A75}" type="pres">
      <dgm:prSet presAssocID="{CEBB8AF0-92D6-4F1E-8BE8-7DCB4B4052FF}" presName="parentText" presStyleLbl="alignNode1" presStyleIdx="2" presStyleCnt="4">
        <dgm:presLayoutVars>
          <dgm:chMax val="1"/>
          <dgm:bulletEnabled val="1"/>
        </dgm:presLayoutVars>
      </dgm:prSet>
      <dgm:spPr/>
    </dgm:pt>
    <dgm:pt modelId="{89C795B9-251A-41F8-B9E9-7F445E14D01C}" type="pres">
      <dgm:prSet presAssocID="{CEBB8AF0-92D6-4F1E-8BE8-7DCB4B4052FF}" presName="descendantText" presStyleLbl="alignAcc1" presStyleIdx="2" presStyleCnt="4">
        <dgm:presLayoutVars>
          <dgm:bulletEnabled val="1"/>
        </dgm:presLayoutVars>
      </dgm:prSet>
      <dgm:spPr/>
    </dgm:pt>
    <dgm:pt modelId="{578F19B9-3D68-4EDB-9102-65E6841043FB}" type="pres">
      <dgm:prSet presAssocID="{8F5FCE50-114E-4B60-9B09-9E75C43D1FDA}" presName="sp" presStyleCnt="0"/>
      <dgm:spPr/>
    </dgm:pt>
    <dgm:pt modelId="{32FDCE00-D9AE-42CE-BDB7-62C123BE545C}" type="pres">
      <dgm:prSet presAssocID="{4546E83F-E076-4C8D-A199-5A5037280135}" presName="composite" presStyleCnt="0"/>
      <dgm:spPr/>
    </dgm:pt>
    <dgm:pt modelId="{09DE841A-6A38-49F4-9794-0A85891A0745}" type="pres">
      <dgm:prSet presAssocID="{4546E83F-E076-4C8D-A199-5A5037280135}" presName="parentText" presStyleLbl="alignNode1" presStyleIdx="3" presStyleCnt="4">
        <dgm:presLayoutVars>
          <dgm:chMax val="1"/>
          <dgm:bulletEnabled val="1"/>
        </dgm:presLayoutVars>
      </dgm:prSet>
      <dgm:spPr/>
    </dgm:pt>
    <dgm:pt modelId="{5594821E-D3C2-44D5-AF61-E2EAC90AB8F4}" type="pres">
      <dgm:prSet presAssocID="{4546E83F-E076-4C8D-A199-5A5037280135}" presName="descendantText" presStyleLbl="alignAcc1" presStyleIdx="3" presStyleCnt="4">
        <dgm:presLayoutVars>
          <dgm:bulletEnabled val="1"/>
        </dgm:presLayoutVars>
      </dgm:prSet>
      <dgm:spPr/>
    </dgm:pt>
  </dgm:ptLst>
  <dgm:cxnLst>
    <dgm:cxn modelId="{E4DA6304-0847-4E1A-889B-22175ACA7B95}" type="presOf" srcId="{4546E83F-E076-4C8D-A199-5A5037280135}" destId="{09DE841A-6A38-49F4-9794-0A85891A0745}" srcOrd="0" destOrd="0" presId="urn:microsoft.com/office/officeart/2005/8/layout/chevron2"/>
    <dgm:cxn modelId="{51DAA810-9D58-4F29-9754-372F0A68B607}" type="presOf" srcId="{CEBB8AF0-92D6-4F1E-8BE8-7DCB4B4052FF}" destId="{5465F8E4-2967-461C-A134-7C93CA507A75}" srcOrd="0" destOrd="0" presId="urn:microsoft.com/office/officeart/2005/8/layout/chevron2"/>
    <dgm:cxn modelId="{3E912D20-2F19-4CF5-85B0-64507C58C4BA}" srcId="{CFED9B3E-53E8-445B-A50D-DFEC3FAEBECF}" destId="{B6B1EC7F-3B0C-48ED-9C89-11DB3A1D4272}" srcOrd="0" destOrd="0" parTransId="{3FD12A5B-8A0F-44BE-B064-1EBBC8419854}" sibTransId="{7434925A-B554-4350-B4B4-B0D193F82F4C}"/>
    <dgm:cxn modelId="{B2EB5024-DB38-48DC-B135-6A95C3B4A141}" type="presOf" srcId="{1FFFEBE3-7630-466B-A0F1-E01A3F89579E}" destId="{0970685D-8015-42C7-AD72-4C3589581EBE}" srcOrd="0" destOrd="0" presId="urn:microsoft.com/office/officeart/2005/8/layout/chevron2"/>
    <dgm:cxn modelId="{45DD132A-A13D-4B95-932E-CEBCE7D2C73C}" type="presOf" srcId="{03F09AF8-A61F-4A90-97CE-57E6766FC426}" destId="{5594821E-D3C2-44D5-AF61-E2EAC90AB8F4}" srcOrd="0" destOrd="0" presId="urn:microsoft.com/office/officeart/2005/8/layout/chevron2"/>
    <dgm:cxn modelId="{282D7441-A6FE-487C-8A19-8436A8DC0A84}" type="presOf" srcId="{52393856-8AAF-45D3-9BBC-E50044582B2B}" destId="{3A4D983A-41FA-4E1E-B73C-90220E84A2F0}" srcOrd="0" destOrd="0" presId="urn:microsoft.com/office/officeart/2005/8/layout/chevron2"/>
    <dgm:cxn modelId="{F4C5B965-24F7-4B94-8B26-7D6299AA22DF}" type="presOf" srcId="{2CF8739D-1613-4C3F-9C50-13AF04B35FAA}" destId="{A5754B37-42BD-4E80-BBD2-8AA508FA246A}" srcOrd="0" destOrd="0" presId="urn:microsoft.com/office/officeart/2005/8/layout/chevron2"/>
    <dgm:cxn modelId="{2A962774-31A1-4E0C-83E5-68626791E1F8}" srcId="{1FFFEBE3-7630-466B-A0F1-E01A3F89579E}" destId="{2CF8739D-1613-4C3F-9C50-13AF04B35FAA}" srcOrd="0" destOrd="0" parTransId="{FFBC201B-0678-4C02-B256-2C3102DA1ED9}" sibTransId="{A828CF52-9D7C-4A45-B43B-C323FDE0F687}"/>
    <dgm:cxn modelId="{1DC1787B-4C74-4AF5-8BEB-3D1E59D6C556}" srcId="{B6B1EC7F-3B0C-48ED-9C89-11DB3A1D4272}" destId="{52393856-8AAF-45D3-9BBC-E50044582B2B}" srcOrd="0" destOrd="0" parTransId="{E7B75B35-73C3-4018-BB02-0384E15989F8}" sibTransId="{BC42D037-701E-4803-A857-4906573BA51B}"/>
    <dgm:cxn modelId="{EEF2A47E-1949-421E-8A7D-06E4612ADCF3}" srcId="{CFED9B3E-53E8-445B-A50D-DFEC3FAEBECF}" destId="{1FFFEBE3-7630-466B-A0F1-E01A3F89579E}" srcOrd="1" destOrd="0" parTransId="{899C6849-BBE4-4A09-B0B9-C7DFC81E6B78}" sibTransId="{19B32064-BB82-4B15-A5F3-90EFCC3C3FD7}"/>
    <dgm:cxn modelId="{8376E08A-4A9B-4C32-B701-421F19A18C27}" srcId="{4546E83F-E076-4C8D-A199-5A5037280135}" destId="{03F09AF8-A61F-4A90-97CE-57E6766FC426}" srcOrd="0" destOrd="0" parTransId="{88BAC160-BC1D-4B78-9C7C-8CC6B3226AC6}" sibTransId="{E0B8B12D-16EA-4588-8DDA-3C353E94F276}"/>
    <dgm:cxn modelId="{D4802292-5BB8-4FD9-9F08-2491FC54142D}" srcId="{CFED9B3E-53E8-445B-A50D-DFEC3FAEBECF}" destId="{4546E83F-E076-4C8D-A199-5A5037280135}" srcOrd="3" destOrd="0" parTransId="{4390F64E-2495-4D0A-8D80-B1E6DB32460D}" sibTransId="{37606609-A00A-40B2-BAD5-E2077695167C}"/>
    <dgm:cxn modelId="{C1744F96-5AD4-42A8-AE8B-A816B38EEA2B}" type="presOf" srcId="{D27CC2B5-08D3-4559-8EE9-4E7605BD389C}" destId="{89C795B9-251A-41F8-B9E9-7F445E14D01C}" srcOrd="0" destOrd="0" presId="urn:microsoft.com/office/officeart/2005/8/layout/chevron2"/>
    <dgm:cxn modelId="{41BCD8BB-9D11-4232-AA24-E13FF7F16634}" type="presOf" srcId="{B6B1EC7F-3B0C-48ED-9C89-11DB3A1D4272}" destId="{74EA6F73-02E0-4EBC-97A2-0FFFB1FA477B}" srcOrd="0" destOrd="0" presId="urn:microsoft.com/office/officeart/2005/8/layout/chevron2"/>
    <dgm:cxn modelId="{FEB87EC0-46E3-4374-83EE-4DC881C30C32}" type="presOf" srcId="{CFED9B3E-53E8-445B-A50D-DFEC3FAEBECF}" destId="{EB6C415C-55A7-4AAC-8221-EA679BA5C79D}" srcOrd="0" destOrd="0" presId="urn:microsoft.com/office/officeart/2005/8/layout/chevron2"/>
    <dgm:cxn modelId="{065E82C5-9B1B-4E78-A574-6420B4596327}" srcId="{CEBB8AF0-92D6-4F1E-8BE8-7DCB4B4052FF}" destId="{D27CC2B5-08D3-4559-8EE9-4E7605BD389C}" srcOrd="0" destOrd="0" parTransId="{E5255549-FC9C-4C59-9944-250111B315F1}" sibTransId="{F2B56E3D-270A-415E-A5C2-FA8ED7A2C762}"/>
    <dgm:cxn modelId="{120376D3-28C3-4DF6-8118-B3748FFD295F}" srcId="{CFED9B3E-53E8-445B-A50D-DFEC3FAEBECF}" destId="{CEBB8AF0-92D6-4F1E-8BE8-7DCB4B4052FF}" srcOrd="2" destOrd="0" parTransId="{D0A0DFCD-367D-4380-B392-5E1987AC399F}" sibTransId="{8F5FCE50-114E-4B60-9B09-9E75C43D1FDA}"/>
    <dgm:cxn modelId="{A415C0DC-5917-42C7-9FED-50C710E0E556}" type="presParOf" srcId="{EB6C415C-55A7-4AAC-8221-EA679BA5C79D}" destId="{C95A207D-86A1-4B85-A063-70885920A046}" srcOrd="0" destOrd="0" presId="urn:microsoft.com/office/officeart/2005/8/layout/chevron2"/>
    <dgm:cxn modelId="{363DCE2A-178F-4040-9A22-52A2A729D1BB}" type="presParOf" srcId="{C95A207D-86A1-4B85-A063-70885920A046}" destId="{74EA6F73-02E0-4EBC-97A2-0FFFB1FA477B}" srcOrd="0" destOrd="0" presId="urn:microsoft.com/office/officeart/2005/8/layout/chevron2"/>
    <dgm:cxn modelId="{D9B9A0C2-0115-4652-AAA5-CAAE6D52B680}" type="presParOf" srcId="{C95A207D-86A1-4B85-A063-70885920A046}" destId="{3A4D983A-41FA-4E1E-B73C-90220E84A2F0}" srcOrd="1" destOrd="0" presId="urn:microsoft.com/office/officeart/2005/8/layout/chevron2"/>
    <dgm:cxn modelId="{5027FEBF-EBA2-4157-9D15-57BAA60BB94D}" type="presParOf" srcId="{EB6C415C-55A7-4AAC-8221-EA679BA5C79D}" destId="{E66B656E-7002-4909-A3E6-757845A80167}" srcOrd="1" destOrd="0" presId="urn:microsoft.com/office/officeart/2005/8/layout/chevron2"/>
    <dgm:cxn modelId="{8A6969D0-0C47-4E79-A699-FE81C67A114F}" type="presParOf" srcId="{EB6C415C-55A7-4AAC-8221-EA679BA5C79D}" destId="{D5598005-D92F-43B7-8445-C2A08681CECF}" srcOrd="2" destOrd="0" presId="urn:microsoft.com/office/officeart/2005/8/layout/chevron2"/>
    <dgm:cxn modelId="{E8FD6E00-738F-404F-A7A4-764539F31390}" type="presParOf" srcId="{D5598005-D92F-43B7-8445-C2A08681CECF}" destId="{0970685D-8015-42C7-AD72-4C3589581EBE}" srcOrd="0" destOrd="0" presId="urn:microsoft.com/office/officeart/2005/8/layout/chevron2"/>
    <dgm:cxn modelId="{5A747415-7F31-4367-B727-09E455199E2A}" type="presParOf" srcId="{D5598005-D92F-43B7-8445-C2A08681CECF}" destId="{A5754B37-42BD-4E80-BBD2-8AA508FA246A}" srcOrd="1" destOrd="0" presId="urn:microsoft.com/office/officeart/2005/8/layout/chevron2"/>
    <dgm:cxn modelId="{376F07D8-2B9F-4F4F-BEC4-AE9A3CBE3282}" type="presParOf" srcId="{EB6C415C-55A7-4AAC-8221-EA679BA5C79D}" destId="{E67CC71E-23D4-48F1-B30F-B3F263439B87}" srcOrd="3" destOrd="0" presId="urn:microsoft.com/office/officeart/2005/8/layout/chevron2"/>
    <dgm:cxn modelId="{218677BD-B588-45AA-8808-88EB93E59373}" type="presParOf" srcId="{EB6C415C-55A7-4AAC-8221-EA679BA5C79D}" destId="{13E3E9DD-9D3F-44FE-801A-FF68303F490C}" srcOrd="4" destOrd="0" presId="urn:microsoft.com/office/officeart/2005/8/layout/chevron2"/>
    <dgm:cxn modelId="{E7AED195-DF63-45C4-A0F6-2B56E3520AC0}" type="presParOf" srcId="{13E3E9DD-9D3F-44FE-801A-FF68303F490C}" destId="{5465F8E4-2967-461C-A134-7C93CA507A75}" srcOrd="0" destOrd="0" presId="urn:microsoft.com/office/officeart/2005/8/layout/chevron2"/>
    <dgm:cxn modelId="{CEC8694F-C324-42A4-9A7D-4CCB0516CD2B}" type="presParOf" srcId="{13E3E9DD-9D3F-44FE-801A-FF68303F490C}" destId="{89C795B9-251A-41F8-B9E9-7F445E14D01C}" srcOrd="1" destOrd="0" presId="urn:microsoft.com/office/officeart/2005/8/layout/chevron2"/>
    <dgm:cxn modelId="{756287ED-3448-4CA0-8C3C-A9DD4C491D67}" type="presParOf" srcId="{EB6C415C-55A7-4AAC-8221-EA679BA5C79D}" destId="{578F19B9-3D68-4EDB-9102-65E6841043FB}" srcOrd="5" destOrd="0" presId="urn:microsoft.com/office/officeart/2005/8/layout/chevron2"/>
    <dgm:cxn modelId="{344069EB-B2D1-49F9-9693-0D2A6FB7DB20}" type="presParOf" srcId="{EB6C415C-55A7-4AAC-8221-EA679BA5C79D}" destId="{32FDCE00-D9AE-42CE-BDB7-62C123BE545C}" srcOrd="6" destOrd="0" presId="urn:microsoft.com/office/officeart/2005/8/layout/chevron2"/>
    <dgm:cxn modelId="{CFB65E4E-9C07-4E10-AEDA-72DB47D777AF}" type="presParOf" srcId="{32FDCE00-D9AE-42CE-BDB7-62C123BE545C}" destId="{09DE841A-6A38-49F4-9794-0A85891A0745}" srcOrd="0" destOrd="0" presId="urn:microsoft.com/office/officeart/2005/8/layout/chevron2"/>
    <dgm:cxn modelId="{556F7111-28BF-42AE-8ED0-7A4AD498264A}" type="presParOf" srcId="{32FDCE00-D9AE-42CE-BDB7-62C123BE545C}" destId="{5594821E-D3C2-44D5-AF61-E2EAC90AB8F4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EA6F73-02E0-4EBC-97A2-0FFFB1FA477B}">
      <dsp:nvSpPr>
        <dsp:cNvPr id="0" name=""/>
        <dsp:cNvSpPr/>
      </dsp:nvSpPr>
      <dsp:spPr>
        <a:xfrm rot="5400000">
          <a:off x="-169068" y="169670"/>
          <a:ext cx="1127124" cy="78898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300" kern="1200" dirty="0"/>
            <a:t>1</a:t>
          </a:r>
        </a:p>
      </dsp:txBody>
      <dsp:txXfrm rot="-5400000">
        <a:off x="1" y="395096"/>
        <a:ext cx="788987" cy="338137"/>
      </dsp:txXfrm>
    </dsp:sp>
    <dsp:sp modelId="{3A4D983A-41FA-4E1E-B73C-90220E84A2F0}">
      <dsp:nvSpPr>
        <dsp:cNvPr id="0" name=""/>
        <dsp:cNvSpPr/>
      </dsp:nvSpPr>
      <dsp:spPr>
        <a:xfrm rot="5400000">
          <a:off x="3076178" y="-2272867"/>
          <a:ext cx="732631" cy="530701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4605" rIns="14605" bIns="1460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de-DE" sz="2300" kern="1200" dirty="0"/>
            <a:t>Take a </a:t>
          </a:r>
          <a:r>
            <a:rPr lang="de-DE" sz="2300" kern="1200" dirty="0" err="1"/>
            <a:t>look</a:t>
          </a:r>
          <a:r>
            <a:rPr lang="de-DE" sz="2300" kern="1200" dirty="0"/>
            <a:t> at </a:t>
          </a:r>
          <a:r>
            <a:rPr lang="de-DE" sz="2300" kern="1200" dirty="0" err="1"/>
            <a:t>the</a:t>
          </a:r>
          <a:r>
            <a:rPr lang="de-DE" sz="2300" kern="1200" dirty="0"/>
            <a:t> </a:t>
          </a:r>
          <a:r>
            <a:rPr lang="de-DE" sz="2300" kern="1200" dirty="0" err="1"/>
            <a:t>data</a:t>
          </a:r>
          <a:endParaRPr lang="de-DE" sz="2300" kern="1200" dirty="0"/>
        </a:p>
      </dsp:txBody>
      <dsp:txXfrm rot="-5400000">
        <a:off x="788988" y="50087"/>
        <a:ext cx="5271248" cy="661103"/>
      </dsp:txXfrm>
    </dsp:sp>
    <dsp:sp modelId="{0970685D-8015-42C7-AD72-4C3589581EBE}">
      <dsp:nvSpPr>
        <dsp:cNvPr id="0" name=""/>
        <dsp:cNvSpPr/>
      </dsp:nvSpPr>
      <dsp:spPr>
        <a:xfrm rot="5400000">
          <a:off x="-169068" y="1148227"/>
          <a:ext cx="1127124" cy="78898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300" kern="1200" dirty="0"/>
            <a:t>2</a:t>
          </a:r>
        </a:p>
      </dsp:txBody>
      <dsp:txXfrm rot="-5400000">
        <a:off x="1" y="1373653"/>
        <a:ext cx="788987" cy="338137"/>
      </dsp:txXfrm>
    </dsp:sp>
    <dsp:sp modelId="{A5754B37-42BD-4E80-BBD2-8AA508FA246A}">
      <dsp:nvSpPr>
        <dsp:cNvPr id="0" name=""/>
        <dsp:cNvSpPr/>
      </dsp:nvSpPr>
      <dsp:spPr>
        <a:xfrm rot="5400000">
          <a:off x="3076178" y="-1308031"/>
          <a:ext cx="732631" cy="530701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4605" rIns="14605" bIns="1460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de-DE" sz="2300" kern="1200" dirty="0" err="1"/>
            <a:t>Investigate</a:t>
          </a:r>
          <a:r>
            <a:rPr lang="de-DE" sz="2300" kern="1200" dirty="0"/>
            <a:t> </a:t>
          </a:r>
          <a:r>
            <a:rPr lang="de-DE" sz="2300" kern="1200" dirty="0" err="1"/>
            <a:t>distance</a:t>
          </a:r>
          <a:r>
            <a:rPr lang="de-DE" sz="2300" kern="1200" dirty="0"/>
            <a:t> </a:t>
          </a:r>
          <a:r>
            <a:rPr lang="de-DE" sz="2300" kern="1200" dirty="0" err="1"/>
            <a:t>measures</a:t>
          </a:r>
          <a:r>
            <a:rPr lang="de-DE" sz="2300" kern="1200" dirty="0"/>
            <a:t> </a:t>
          </a:r>
          <a:r>
            <a:rPr lang="de-DE" sz="2300" kern="1200" dirty="0" err="1"/>
            <a:t>and</a:t>
          </a:r>
          <a:r>
            <a:rPr lang="de-DE" sz="2300" kern="1200" dirty="0"/>
            <a:t> </a:t>
          </a:r>
          <a:r>
            <a:rPr lang="de-DE" sz="2300" kern="1200" dirty="0" err="1"/>
            <a:t>data</a:t>
          </a:r>
          <a:r>
            <a:rPr lang="de-DE" sz="2300" kern="1200" dirty="0"/>
            <a:t> </a:t>
          </a:r>
          <a:r>
            <a:rPr lang="de-DE" sz="2300" kern="1200" dirty="0" err="1"/>
            <a:t>distribution</a:t>
          </a:r>
          <a:endParaRPr lang="de-DE" sz="2300" kern="1200" dirty="0"/>
        </a:p>
      </dsp:txBody>
      <dsp:txXfrm rot="-5400000">
        <a:off x="788988" y="1014923"/>
        <a:ext cx="5271248" cy="661103"/>
      </dsp:txXfrm>
    </dsp:sp>
    <dsp:sp modelId="{5465F8E4-2967-461C-A134-7C93CA507A75}">
      <dsp:nvSpPr>
        <dsp:cNvPr id="0" name=""/>
        <dsp:cNvSpPr/>
      </dsp:nvSpPr>
      <dsp:spPr>
        <a:xfrm rot="5400000">
          <a:off x="-169068" y="2126784"/>
          <a:ext cx="1127124" cy="78898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300" kern="1200" dirty="0"/>
            <a:t>3</a:t>
          </a:r>
        </a:p>
      </dsp:txBody>
      <dsp:txXfrm rot="-5400000">
        <a:off x="1" y="2352210"/>
        <a:ext cx="788987" cy="338137"/>
      </dsp:txXfrm>
    </dsp:sp>
    <dsp:sp modelId="{89C795B9-251A-41F8-B9E9-7F445E14D01C}">
      <dsp:nvSpPr>
        <dsp:cNvPr id="0" name=""/>
        <dsp:cNvSpPr/>
      </dsp:nvSpPr>
      <dsp:spPr>
        <a:xfrm rot="5400000">
          <a:off x="3076178" y="-329474"/>
          <a:ext cx="732631" cy="530701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4605" rIns="14605" bIns="1460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de-DE" sz="2300" kern="1200" dirty="0"/>
            <a:t>Run Clustering </a:t>
          </a:r>
          <a:r>
            <a:rPr lang="de-DE" sz="2300" kern="1200" dirty="0" err="1"/>
            <a:t>algorithms</a:t>
          </a:r>
          <a:endParaRPr lang="de-DE" sz="2300" kern="1200" dirty="0"/>
        </a:p>
      </dsp:txBody>
      <dsp:txXfrm rot="-5400000">
        <a:off x="788988" y="1993480"/>
        <a:ext cx="5271248" cy="661103"/>
      </dsp:txXfrm>
    </dsp:sp>
    <dsp:sp modelId="{09DE841A-6A38-49F4-9794-0A85891A0745}">
      <dsp:nvSpPr>
        <dsp:cNvPr id="0" name=""/>
        <dsp:cNvSpPr/>
      </dsp:nvSpPr>
      <dsp:spPr>
        <a:xfrm rot="5400000">
          <a:off x="-169068" y="3105342"/>
          <a:ext cx="1127124" cy="78898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300" kern="1200" dirty="0"/>
            <a:t>4</a:t>
          </a:r>
        </a:p>
      </dsp:txBody>
      <dsp:txXfrm rot="-5400000">
        <a:off x="1" y="3330768"/>
        <a:ext cx="788987" cy="338137"/>
      </dsp:txXfrm>
    </dsp:sp>
    <dsp:sp modelId="{5594821E-D3C2-44D5-AF61-E2EAC90AB8F4}">
      <dsp:nvSpPr>
        <dsp:cNvPr id="0" name=""/>
        <dsp:cNvSpPr/>
      </dsp:nvSpPr>
      <dsp:spPr>
        <a:xfrm rot="5400000">
          <a:off x="3076178" y="649083"/>
          <a:ext cx="732631" cy="530701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4605" rIns="14605" bIns="1460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de-DE" sz="2300" kern="1200" dirty="0" err="1"/>
            <a:t>Evaluate</a:t>
          </a:r>
          <a:r>
            <a:rPr lang="de-DE" sz="2300" kern="1200" dirty="0"/>
            <a:t> </a:t>
          </a:r>
          <a:r>
            <a:rPr lang="de-DE" sz="2300" kern="1200" dirty="0" err="1"/>
            <a:t>results</a:t>
          </a:r>
          <a:r>
            <a:rPr lang="de-DE" sz="2300" kern="1200" dirty="0"/>
            <a:t> </a:t>
          </a:r>
          <a:r>
            <a:rPr lang="de-DE" sz="2300" kern="1200" dirty="0" err="1"/>
            <a:t>and</a:t>
          </a:r>
          <a:r>
            <a:rPr lang="de-DE" sz="2300" kern="1200" dirty="0"/>
            <a:t> </a:t>
          </a:r>
          <a:r>
            <a:rPr lang="de-DE" sz="2300" kern="1200" dirty="0" err="1"/>
            <a:t>adapt</a:t>
          </a:r>
          <a:r>
            <a:rPr lang="de-DE" sz="2300" kern="1200" dirty="0"/>
            <a:t> </a:t>
          </a:r>
          <a:r>
            <a:rPr lang="de-DE" sz="2300" kern="1200" dirty="0" err="1"/>
            <a:t>process</a:t>
          </a:r>
          <a:endParaRPr lang="de-DE" sz="2300" kern="1200" dirty="0"/>
        </a:p>
      </dsp:txBody>
      <dsp:txXfrm rot="-5400000">
        <a:off x="788988" y="2972037"/>
        <a:ext cx="5271248" cy="66110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9F750C-16AB-2046-83AF-A45310E0C083}" type="datetimeFigureOut">
              <a:rPr lang="hu-HU" smtClean="0"/>
              <a:pPr/>
              <a:t>2018. 07. 08.</a:t>
            </a:fld>
            <a:endParaRPr lang="hu-H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7D49FA-A279-CF4C-92BF-9A296BA95CDA}" type="slidenum">
              <a:rPr lang="hu-HU" smtClean="0"/>
              <a:pPr/>
              <a:t>‹nr.›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754268113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506785-8B48-E04D-BC69-57B5A40B7594}" type="datetimeFigureOut">
              <a:rPr lang="en-US" smtClean="0"/>
              <a:pPr/>
              <a:t>7/8/2018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52619D-DD23-404E-8C9A-479CEC797285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54332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Changing</a:t>
            </a:r>
            <a:r>
              <a:rPr lang="nl-NL" dirty="0"/>
              <a:t> </a:t>
            </a:r>
            <a:r>
              <a:rPr lang="nl-NL" dirty="0" err="1"/>
              <a:t>title</a:t>
            </a:r>
            <a:r>
              <a:rPr lang="nl-NL" dirty="0"/>
              <a:t> -&gt; Are </a:t>
            </a:r>
            <a:r>
              <a:rPr lang="nl-NL" dirty="0" err="1"/>
              <a:t>you</a:t>
            </a:r>
            <a:r>
              <a:rPr lang="nl-NL" dirty="0"/>
              <a:t> </a:t>
            </a:r>
            <a:r>
              <a:rPr lang="nl-NL" dirty="0" err="1"/>
              <a:t>moving</a:t>
            </a:r>
            <a:r>
              <a:rPr lang="nl-NL" dirty="0"/>
              <a:t> </a:t>
            </a:r>
            <a:r>
              <a:rPr lang="nl-NL" dirty="0" err="1"/>
              <a:t>predictably</a:t>
            </a:r>
            <a:r>
              <a:rPr lang="nl-NL" dirty="0"/>
              <a:t>? </a:t>
            </a:r>
            <a:br>
              <a:rPr lang="nl-NL" dirty="0"/>
            </a:br>
            <a:br>
              <a:rPr lang="nl-NL" dirty="0"/>
            </a:br>
            <a:r>
              <a:rPr lang="nl-NL" dirty="0"/>
              <a:t>Marionette </a:t>
            </a:r>
            <a:r>
              <a:rPr lang="nl-NL" dirty="0" err="1"/>
              <a:t>und</a:t>
            </a:r>
            <a:r>
              <a:rPr lang="nl-NL" dirty="0"/>
              <a:t> </a:t>
            </a:r>
            <a:r>
              <a:rPr lang="nl-NL" dirty="0" err="1"/>
              <a:t>dann</a:t>
            </a:r>
            <a:r>
              <a:rPr lang="nl-NL" dirty="0"/>
              <a:t> </a:t>
            </a:r>
            <a:r>
              <a:rPr lang="nl-NL" dirty="0" err="1"/>
              <a:t>durchschneiden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1672304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Man</a:t>
            </a:r>
            <a:r>
              <a:rPr lang="en-GB" baseline="0" dirty="0"/>
              <a:t> </a:t>
            </a:r>
            <a:r>
              <a:rPr lang="en-GB" baseline="0" dirty="0" err="1"/>
              <a:t>sieht</a:t>
            </a:r>
            <a:r>
              <a:rPr lang="en-GB" baseline="0" dirty="0"/>
              <a:t>, </a:t>
            </a:r>
            <a:r>
              <a:rPr lang="en-GB" baseline="0" dirty="0" err="1"/>
              <a:t>welchen</a:t>
            </a:r>
            <a:r>
              <a:rPr lang="en-GB" baseline="0" dirty="0"/>
              <a:t> </a:t>
            </a:r>
            <a:r>
              <a:rPr lang="en-GB" baseline="0" dirty="0" err="1"/>
              <a:t>starken</a:t>
            </a:r>
            <a:r>
              <a:rPr lang="en-GB" baseline="0" dirty="0"/>
              <a:t> </a:t>
            </a:r>
            <a:r>
              <a:rPr lang="en-GB" baseline="0" dirty="0" err="1"/>
              <a:t>Einfluss</a:t>
            </a:r>
            <a:r>
              <a:rPr lang="en-GB" baseline="0" dirty="0"/>
              <a:t> </a:t>
            </a:r>
            <a:r>
              <a:rPr lang="en-GB" baseline="0" dirty="0" err="1"/>
              <a:t>kategorische</a:t>
            </a:r>
            <a:r>
              <a:rPr lang="en-GB" baseline="0" dirty="0"/>
              <a:t> </a:t>
            </a:r>
            <a:r>
              <a:rPr lang="en-GB" baseline="0" dirty="0" err="1"/>
              <a:t>Variablen</a:t>
            </a:r>
            <a:r>
              <a:rPr lang="en-GB" baseline="0" dirty="0"/>
              <a:t> (</a:t>
            </a:r>
            <a:r>
              <a:rPr lang="en-GB" baseline="0" dirty="0" err="1"/>
              <a:t>wie</a:t>
            </a:r>
            <a:r>
              <a:rPr lang="en-GB" baseline="0" dirty="0"/>
              <a:t> gender) </a:t>
            </a:r>
            <a:r>
              <a:rPr lang="en-GB" baseline="0" dirty="0" err="1"/>
              <a:t>haben</a:t>
            </a:r>
            <a:r>
              <a:rPr lang="en-GB" baseline="0" dirty="0"/>
              <a:t>. Die Similarity von </a:t>
            </a:r>
            <a:r>
              <a:rPr lang="en-GB" baseline="0" dirty="0" err="1"/>
              <a:t>x,y</a:t>
            </a:r>
            <a:r>
              <a:rPr lang="en-GB" baseline="0" dirty="0"/>
              <a:t> </a:t>
            </a:r>
            <a:r>
              <a:rPr lang="en-GB" baseline="0" dirty="0" err="1"/>
              <a:t>ist</a:t>
            </a:r>
            <a:r>
              <a:rPr lang="en-GB" baseline="0" dirty="0"/>
              <a:t> </a:t>
            </a:r>
            <a:r>
              <a:rPr lang="en-GB" baseline="0" dirty="0" err="1"/>
              <a:t>recht</a:t>
            </a:r>
            <a:r>
              <a:rPr lang="en-GB" baseline="0" dirty="0"/>
              <a:t> </a:t>
            </a:r>
            <a:r>
              <a:rPr lang="en-GB" baseline="0" dirty="0" err="1"/>
              <a:t>gering</a:t>
            </a:r>
            <a:r>
              <a:rPr lang="en-GB" baseline="0" dirty="0"/>
              <a:t>, </a:t>
            </a:r>
            <a:r>
              <a:rPr lang="en-GB" baseline="0" dirty="0" err="1"/>
              <a:t>trotz</a:t>
            </a:r>
            <a:r>
              <a:rPr lang="en-GB" baseline="0" dirty="0"/>
              <a:t> </a:t>
            </a:r>
            <a:r>
              <a:rPr lang="en-GB" baseline="0" dirty="0" err="1"/>
              <a:t>ähnlicher</a:t>
            </a:r>
            <a:r>
              <a:rPr lang="en-GB" baseline="0" dirty="0"/>
              <a:t> </a:t>
            </a:r>
            <a:r>
              <a:rPr lang="en-GB" baseline="0" dirty="0" err="1"/>
              <a:t>Werte</a:t>
            </a:r>
            <a:r>
              <a:rPr lang="en-GB" baseline="0" dirty="0"/>
              <a:t>. Die </a:t>
            </a:r>
            <a:r>
              <a:rPr lang="en-GB" baseline="0" dirty="0" err="1"/>
              <a:t>Punkte</a:t>
            </a:r>
            <a:r>
              <a:rPr lang="en-GB" baseline="0" dirty="0"/>
              <a:t> </a:t>
            </a:r>
            <a:r>
              <a:rPr lang="en-GB" baseline="0" dirty="0" err="1"/>
              <a:t>y,z</a:t>
            </a:r>
            <a:r>
              <a:rPr lang="en-GB" baseline="0" dirty="0"/>
              <a:t> </a:t>
            </a:r>
            <a:r>
              <a:rPr lang="en-GB" baseline="0" dirty="0" err="1"/>
              <a:t>sind</a:t>
            </a:r>
            <a:r>
              <a:rPr lang="en-GB" baseline="0" dirty="0"/>
              <a:t> </a:t>
            </a:r>
            <a:r>
              <a:rPr lang="en-GB" baseline="0" dirty="0" err="1"/>
              <a:t>sich</a:t>
            </a:r>
            <a:r>
              <a:rPr lang="en-GB" baseline="0" dirty="0"/>
              <a:t> </a:t>
            </a:r>
            <a:r>
              <a:rPr lang="en-GB" baseline="0" dirty="0" err="1"/>
              <a:t>laut</a:t>
            </a:r>
            <a:r>
              <a:rPr lang="en-GB" baseline="0" dirty="0"/>
              <a:t> </a:t>
            </a:r>
            <a:r>
              <a:rPr lang="en-GB" baseline="0" dirty="0" err="1"/>
              <a:t>gower</a:t>
            </a:r>
            <a:r>
              <a:rPr lang="en-GB" baseline="0" dirty="0"/>
              <a:t> </a:t>
            </a:r>
            <a:r>
              <a:rPr lang="en-GB" baseline="0" dirty="0" err="1"/>
              <a:t>ähnlicher</a:t>
            </a:r>
            <a:r>
              <a:rPr lang="en-GB" baseline="0" dirty="0"/>
              <a:t>, </a:t>
            </a:r>
            <a:r>
              <a:rPr lang="en-GB" baseline="0" dirty="0" err="1"/>
              <a:t>obwohl</a:t>
            </a:r>
            <a:r>
              <a:rPr lang="en-GB" baseline="0" dirty="0"/>
              <a:t> </a:t>
            </a:r>
            <a:r>
              <a:rPr lang="en-GB" baseline="0" dirty="0" err="1"/>
              <a:t>im</a:t>
            </a:r>
            <a:r>
              <a:rPr lang="en-GB" baseline="0" dirty="0"/>
              <a:t> </a:t>
            </a:r>
            <a:r>
              <a:rPr lang="en-GB" baseline="0" dirty="0" err="1"/>
              <a:t>Grunde</a:t>
            </a:r>
            <a:r>
              <a:rPr lang="en-GB" baseline="0" dirty="0"/>
              <a:t> </a:t>
            </a:r>
            <a:r>
              <a:rPr lang="en-GB" baseline="0" dirty="0" err="1"/>
              <a:t>nur</a:t>
            </a:r>
            <a:r>
              <a:rPr lang="en-GB" baseline="0" dirty="0"/>
              <a:t> das </a:t>
            </a:r>
            <a:r>
              <a:rPr lang="en-GB" baseline="0" dirty="0" err="1"/>
              <a:t>Geschlecht</a:t>
            </a:r>
            <a:r>
              <a:rPr lang="en-GB" baseline="0" dirty="0"/>
              <a:t> </a:t>
            </a:r>
            <a:r>
              <a:rPr lang="en-GB" baseline="0" dirty="0" err="1"/>
              <a:t>wirklich</a:t>
            </a:r>
            <a:r>
              <a:rPr lang="en-GB" baseline="0" dirty="0"/>
              <a:t> </a:t>
            </a:r>
            <a:r>
              <a:rPr lang="en-GB" baseline="0" dirty="0" err="1"/>
              <a:t>übereinstimmt</a:t>
            </a:r>
            <a:r>
              <a:rPr lang="en-GB" baseline="0" dirty="0"/>
              <a:t>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085625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Man</a:t>
            </a:r>
            <a:r>
              <a:rPr lang="en-GB" baseline="0" dirty="0"/>
              <a:t> </a:t>
            </a:r>
            <a:r>
              <a:rPr lang="en-GB" baseline="0" dirty="0" err="1"/>
              <a:t>sieht</a:t>
            </a:r>
            <a:r>
              <a:rPr lang="en-GB" baseline="0" dirty="0"/>
              <a:t>, </a:t>
            </a:r>
            <a:r>
              <a:rPr lang="en-GB" baseline="0" dirty="0" err="1"/>
              <a:t>welchen</a:t>
            </a:r>
            <a:r>
              <a:rPr lang="en-GB" baseline="0" dirty="0"/>
              <a:t> </a:t>
            </a:r>
            <a:r>
              <a:rPr lang="en-GB" baseline="0" dirty="0" err="1"/>
              <a:t>starken</a:t>
            </a:r>
            <a:r>
              <a:rPr lang="en-GB" baseline="0" dirty="0"/>
              <a:t> </a:t>
            </a:r>
            <a:r>
              <a:rPr lang="en-GB" baseline="0" dirty="0" err="1"/>
              <a:t>Einfluss</a:t>
            </a:r>
            <a:r>
              <a:rPr lang="en-GB" baseline="0" dirty="0"/>
              <a:t> </a:t>
            </a:r>
            <a:r>
              <a:rPr lang="en-GB" baseline="0" dirty="0" err="1"/>
              <a:t>kategorische</a:t>
            </a:r>
            <a:r>
              <a:rPr lang="en-GB" baseline="0" dirty="0"/>
              <a:t> </a:t>
            </a:r>
            <a:r>
              <a:rPr lang="en-GB" baseline="0" dirty="0" err="1"/>
              <a:t>Variablen</a:t>
            </a:r>
            <a:r>
              <a:rPr lang="en-GB" baseline="0" dirty="0"/>
              <a:t> (</a:t>
            </a:r>
            <a:r>
              <a:rPr lang="en-GB" baseline="0" dirty="0" err="1"/>
              <a:t>wie</a:t>
            </a:r>
            <a:r>
              <a:rPr lang="en-GB" baseline="0" dirty="0"/>
              <a:t> gender) </a:t>
            </a:r>
            <a:r>
              <a:rPr lang="en-GB" baseline="0" dirty="0" err="1"/>
              <a:t>haben</a:t>
            </a:r>
            <a:r>
              <a:rPr lang="en-GB" baseline="0" dirty="0"/>
              <a:t>. Die Similarity von </a:t>
            </a:r>
            <a:r>
              <a:rPr lang="en-GB" baseline="0" dirty="0" err="1"/>
              <a:t>x,y</a:t>
            </a:r>
            <a:r>
              <a:rPr lang="en-GB" baseline="0" dirty="0"/>
              <a:t> </a:t>
            </a:r>
            <a:r>
              <a:rPr lang="en-GB" baseline="0" dirty="0" err="1"/>
              <a:t>ist</a:t>
            </a:r>
            <a:r>
              <a:rPr lang="en-GB" baseline="0" dirty="0"/>
              <a:t> </a:t>
            </a:r>
            <a:r>
              <a:rPr lang="en-GB" baseline="0" dirty="0" err="1"/>
              <a:t>recht</a:t>
            </a:r>
            <a:r>
              <a:rPr lang="en-GB" baseline="0" dirty="0"/>
              <a:t> </a:t>
            </a:r>
            <a:r>
              <a:rPr lang="en-GB" baseline="0" dirty="0" err="1"/>
              <a:t>gering</a:t>
            </a:r>
            <a:r>
              <a:rPr lang="en-GB" baseline="0" dirty="0"/>
              <a:t>, </a:t>
            </a:r>
            <a:r>
              <a:rPr lang="en-GB" baseline="0" dirty="0" err="1"/>
              <a:t>trotz</a:t>
            </a:r>
            <a:r>
              <a:rPr lang="en-GB" baseline="0" dirty="0"/>
              <a:t> </a:t>
            </a:r>
            <a:r>
              <a:rPr lang="en-GB" baseline="0" dirty="0" err="1"/>
              <a:t>ähnlicher</a:t>
            </a:r>
            <a:r>
              <a:rPr lang="en-GB" baseline="0" dirty="0"/>
              <a:t> </a:t>
            </a:r>
            <a:r>
              <a:rPr lang="en-GB" baseline="0" dirty="0" err="1"/>
              <a:t>Werte</a:t>
            </a:r>
            <a:r>
              <a:rPr lang="en-GB" baseline="0" dirty="0"/>
              <a:t>. Die </a:t>
            </a:r>
            <a:r>
              <a:rPr lang="en-GB" baseline="0" dirty="0" err="1"/>
              <a:t>Punkte</a:t>
            </a:r>
            <a:r>
              <a:rPr lang="en-GB" baseline="0" dirty="0"/>
              <a:t> </a:t>
            </a:r>
            <a:r>
              <a:rPr lang="en-GB" baseline="0" dirty="0" err="1"/>
              <a:t>y,z</a:t>
            </a:r>
            <a:r>
              <a:rPr lang="en-GB" baseline="0" dirty="0"/>
              <a:t> </a:t>
            </a:r>
            <a:r>
              <a:rPr lang="en-GB" baseline="0" dirty="0" err="1"/>
              <a:t>sind</a:t>
            </a:r>
            <a:r>
              <a:rPr lang="en-GB" baseline="0" dirty="0"/>
              <a:t> </a:t>
            </a:r>
            <a:r>
              <a:rPr lang="en-GB" baseline="0" dirty="0" err="1"/>
              <a:t>sich</a:t>
            </a:r>
            <a:r>
              <a:rPr lang="en-GB" baseline="0" dirty="0"/>
              <a:t> </a:t>
            </a:r>
            <a:r>
              <a:rPr lang="en-GB" baseline="0" dirty="0" err="1"/>
              <a:t>laut</a:t>
            </a:r>
            <a:r>
              <a:rPr lang="en-GB" baseline="0" dirty="0"/>
              <a:t> </a:t>
            </a:r>
            <a:r>
              <a:rPr lang="en-GB" baseline="0" dirty="0" err="1"/>
              <a:t>gower</a:t>
            </a:r>
            <a:r>
              <a:rPr lang="en-GB" baseline="0" dirty="0"/>
              <a:t> </a:t>
            </a:r>
            <a:r>
              <a:rPr lang="en-GB" baseline="0" dirty="0" err="1"/>
              <a:t>ähnlicher</a:t>
            </a:r>
            <a:r>
              <a:rPr lang="en-GB" baseline="0" dirty="0"/>
              <a:t>, </a:t>
            </a:r>
            <a:r>
              <a:rPr lang="en-GB" baseline="0" dirty="0" err="1"/>
              <a:t>obwohl</a:t>
            </a:r>
            <a:r>
              <a:rPr lang="en-GB" baseline="0" dirty="0"/>
              <a:t> </a:t>
            </a:r>
            <a:r>
              <a:rPr lang="en-GB" baseline="0" dirty="0" err="1"/>
              <a:t>im</a:t>
            </a:r>
            <a:r>
              <a:rPr lang="en-GB" baseline="0" dirty="0"/>
              <a:t> </a:t>
            </a:r>
            <a:r>
              <a:rPr lang="en-GB" baseline="0" dirty="0" err="1"/>
              <a:t>Grunde</a:t>
            </a:r>
            <a:r>
              <a:rPr lang="en-GB" baseline="0" dirty="0"/>
              <a:t> </a:t>
            </a:r>
            <a:r>
              <a:rPr lang="en-GB" baseline="0" dirty="0" err="1"/>
              <a:t>nur</a:t>
            </a:r>
            <a:r>
              <a:rPr lang="en-GB" baseline="0" dirty="0"/>
              <a:t> das </a:t>
            </a:r>
            <a:r>
              <a:rPr lang="en-GB" baseline="0" dirty="0" err="1"/>
              <a:t>Geschlecht</a:t>
            </a:r>
            <a:r>
              <a:rPr lang="en-GB" baseline="0" dirty="0"/>
              <a:t> </a:t>
            </a:r>
            <a:r>
              <a:rPr lang="en-GB" baseline="0" dirty="0" err="1"/>
              <a:t>wirklich</a:t>
            </a:r>
            <a:r>
              <a:rPr lang="en-GB" baseline="0" dirty="0"/>
              <a:t> </a:t>
            </a:r>
            <a:r>
              <a:rPr lang="en-GB" baseline="0" dirty="0" err="1"/>
              <a:t>übereinstimmt</a:t>
            </a:r>
            <a:r>
              <a:rPr lang="en-GB" baseline="0" dirty="0"/>
              <a:t>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688485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Principal</a:t>
            </a:r>
            <a:r>
              <a:rPr lang="nl-NL" dirty="0"/>
              <a:t> component analysis -&gt; </a:t>
            </a:r>
            <a:r>
              <a:rPr lang="nl-NL" dirty="0" err="1"/>
              <a:t>reduce</a:t>
            </a:r>
            <a:r>
              <a:rPr lang="nl-NL" dirty="0"/>
              <a:t> </a:t>
            </a:r>
            <a:r>
              <a:rPr lang="nl-NL" dirty="0" err="1"/>
              <a:t>dimensionality</a:t>
            </a:r>
            <a:r>
              <a:rPr lang="nl-NL" dirty="0"/>
              <a:t> of dataset </a:t>
            </a:r>
          </a:p>
          <a:p>
            <a:r>
              <a:rPr lang="nl-NL" dirty="0" err="1"/>
              <a:t>Nominal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numerical</a:t>
            </a:r>
            <a:r>
              <a:rPr lang="nl-NL" dirty="0"/>
              <a:t> -&gt; </a:t>
            </a:r>
            <a:r>
              <a:rPr lang="nl-NL" dirty="0" err="1"/>
              <a:t>binary</a:t>
            </a:r>
            <a:r>
              <a:rPr lang="nl-NL" dirty="0"/>
              <a:t> in 4 </a:t>
            </a:r>
            <a:r>
              <a:rPr lang="nl-NL" dirty="0" err="1"/>
              <a:t>rows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8116849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3110061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Include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weights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good</a:t>
            </a:r>
            <a:r>
              <a:rPr lang="nl-NL" dirty="0"/>
              <a:t> </a:t>
            </a:r>
            <a:r>
              <a:rPr lang="nl-NL" dirty="0" err="1"/>
              <a:t>one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7345838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Accuracy</a:t>
            </a:r>
            <a:r>
              <a:rPr lang="nl-NL" dirty="0"/>
              <a:t> has </a:t>
            </a:r>
            <a:r>
              <a:rPr lang="nl-NL" dirty="0" err="1"/>
              <a:t>to</a:t>
            </a:r>
            <a:r>
              <a:rPr lang="nl-NL" dirty="0"/>
              <a:t> stand </a:t>
            </a:r>
            <a:r>
              <a:rPr lang="nl-NL" dirty="0" err="1"/>
              <a:t>there</a:t>
            </a:r>
            <a:r>
              <a:rPr lang="nl-NL" dirty="0"/>
              <a:t> </a:t>
            </a:r>
            <a:r>
              <a:rPr lang="nl-NL" dirty="0" err="1"/>
              <a:t>somewhere</a:t>
            </a:r>
            <a:endParaRPr lang="nl-NL" dirty="0"/>
          </a:p>
          <a:p>
            <a:r>
              <a:rPr lang="nl-NL" dirty="0"/>
              <a:t>10-fold cross </a:t>
            </a:r>
            <a:r>
              <a:rPr lang="nl-NL" dirty="0" err="1"/>
              <a:t>validated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4717636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NOT SAY HIPSTER </a:t>
            </a:r>
            <a:r>
              <a:rPr lang="nl-NL" dirty="0" err="1"/>
              <a:t>Idiot</a:t>
            </a:r>
            <a:r>
              <a:rPr lang="nl-NL" dirty="0"/>
              <a:t>!</a:t>
            </a:r>
          </a:p>
          <a:p>
            <a:endParaRPr lang="nl-NL" dirty="0"/>
          </a:p>
          <a:p>
            <a:r>
              <a:rPr lang="nl-NL" dirty="0"/>
              <a:t>We </a:t>
            </a:r>
            <a:r>
              <a:rPr lang="nl-NL" dirty="0" err="1"/>
              <a:t>need</a:t>
            </a:r>
            <a:r>
              <a:rPr lang="nl-NL" dirty="0"/>
              <a:t> more information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explain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strata</a:t>
            </a:r>
            <a:r>
              <a:rPr lang="nl-NL" dirty="0"/>
              <a:t> -&gt; </a:t>
            </a:r>
            <a:r>
              <a:rPr lang="nl-NL" dirty="0" err="1"/>
              <a:t>summarize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530687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One</a:t>
            </a:r>
            <a:r>
              <a:rPr lang="nl-NL" dirty="0"/>
              <a:t> slide </a:t>
            </a:r>
            <a:r>
              <a:rPr lang="nl-NL" dirty="0" err="1"/>
              <a:t>with</a:t>
            </a:r>
            <a:r>
              <a:rPr lang="nl-NL" dirty="0"/>
              <a:t>: we </a:t>
            </a:r>
            <a:r>
              <a:rPr lang="nl-NL" dirty="0" err="1"/>
              <a:t>need</a:t>
            </a:r>
            <a:r>
              <a:rPr lang="nl-NL" dirty="0"/>
              <a:t> more information!</a:t>
            </a:r>
          </a:p>
        </p:txBody>
      </p:sp>
    </p:spTree>
    <p:extLst>
      <p:ext uri="{BB962C8B-B14F-4D97-AF65-F5344CB8AC3E}">
        <p14:creationId xmlns:p14="http://schemas.microsoft.com/office/powerpoint/2010/main" val="32239618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Future</a:t>
            </a:r>
            <a:r>
              <a:rPr lang="nl-NL" dirty="0"/>
              <a:t> </a:t>
            </a:r>
            <a:r>
              <a:rPr lang="nl-NL" dirty="0" err="1"/>
              <a:t>work</a:t>
            </a:r>
            <a:r>
              <a:rPr lang="nl-NL" dirty="0"/>
              <a:t> 3 </a:t>
            </a:r>
            <a:r>
              <a:rPr lang="nl-NL" dirty="0" err="1"/>
              <a:t>and</a:t>
            </a:r>
            <a:r>
              <a:rPr lang="nl-NL" dirty="0"/>
              <a:t> 5</a:t>
            </a:r>
          </a:p>
        </p:txBody>
      </p:sp>
    </p:spTree>
    <p:extLst>
      <p:ext uri="{BB962C8B-B14F-4D97-AF65-F5344CB8AC3E}">
        <p14:creationId xmlns:p14="http://schemas.microsoft.com/office/powerpoint/2010/main" val="27944923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-MEDELLIN, Columbia</a:t>
            </a:r>
            <a:br>
              <a:rPr lang="nl-NL" dirty="0"/>
            </a:br>
            <a:r>
              <a:rPr lang="nl-NL" dirty="0"/>
              <a:t>-</a:t>
            </a:r>
            <a:r>
              <a:rPr lang="nl-NL" dirty="0" err="1"/>
              <a:t>strata</a:t>
            </a:r>
            <a:r>
              <a:rPr lang="nl-NL" dirty="0"/>
              <a:t> is </a:t>
            </a:r>
            <a:r>
              <a:rPr lang="nl-NL" dirty="0" err="1"/>
              <a:t>explained</a:t>
            </a:r>
            <a:r>
              <a:rPr lang="nl-NL" dirty="0"/>
              <a:t> </a:t>
            </a:r>
            <a:r>
              <a:rPr lang="nl-NL" dirty="0" err="1"/>
              <a:t>from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city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also</a:t>
            </a:r>
            <a:r>
              <a:rPr lang="nl-NL" dirty="0"/>
              <a:t> </a:t>
            </a:r>
            <a:r>
              <a:rPr lang="nl-NL" dirty="0" err="1"/>
              <a:t>used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pay</a:t>
            </a:r>
            <a:r>
              <a:rPr lang="nl-NL" dirty="0"/>
              <a:t> </a:t>
            </a:r>
            <a:r>
              <a:rPr lang="nl-NL" dirty="0" err="1"/>
              <a:t>taxes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7968475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-</a:t>
            </a:r>
            <a:r>
              <a:rPr lang="nl-NL" dirty="0" err="1"/>
              <a:t>Origin</a:t>
            </a:r>
            <a:r>
              <a:rPr lang="nl-NL" dirty="0"/>
              <a:t>, </a:t>
            </a:r>
            <a:r>
              <a:rPr lang="nl-NL" dirty="0" err="1"/>
              <a:t>Destination</a:t>
            </a:r>
            <a:r>
              <a:rPr lang="nl-NL" dirty="0"/>
              <a:t> are sectors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city</a:t>
            </a:r>
            <a:r>
              <a:rPr lang="nl-NL" dirty="0"/>
              <a:t> (DON’T say </a:t>
            </a:r>
            <a:r>
              <a:rPr lang="nl-NL" dirty="0" err="1"/>
              <a:t>nodes</a:t>
            </a:r>
            <a:r>
              <a:rPr lang="nl-NL" dirty="0"/>
              <a:t>)</a:t>
            </a: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868328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dirty="0" err="1"/>
              <a:t>Compare</a:t>
            </a:r>
            <a:r>
              <a:rPr lang="nl-NL" dirty="0"/>
              <a:t> clusters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strata</a:t>
            </a:r>
            <a:r>
              <a:rPr lang="nl-NL" dirty="0"/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dirty="0"/>
              <a:t>Too fine </a:t>
            </a:r>
            <a:r>
              <a:rPr lang="nl-NL" dirty="0" err="1"/>
              <a:t>classification</a:t>
            </a:r>
            <a:r>
              <a:rPr lang="nl-NL" dirty="0"/>
              <a:t>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dirty="0"/>
              <a:t>Different </a:t>
            </a:r>
            <a:r>
              <a:rPr lang="nl-NL" dirty="0" err="1"/>
              <a:t>visualizations</a:t>
            </a:r>
            <a:br>
              <a:rPr lang="nl-NL" dirty="0"/>
            </a:br>
            <a:br>
              <a:rPr lang="nl-NL" dirty="0"/>
            </a:br>
            <a:r>
              <a:rPr lang="nl-NL" dirty="0" err="1"/>
              <a:t>Changing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second </a:t>
            </a:r>
            <a:r>
              <a:rPr lang="nl-NL" dirty="0" err="1"/>
              <a:t>title</a:t>
            </a:r>
            <a:r>
              <a:rPr lang="nl-NL" dirty="0"/>
              <a:t> (Method of </a:t>
            </a:r>
            <a:r>
              <a:rPr lang="nl-NL" dirty="0" err="1"/>
              <a:t>investigation</a:t>
            </a:r>
            <a:endParaRPr lang="nl-NL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nl-NL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dirty="0"/>
              <a:t>How is </a:t>
            </a:r>
            <a:r>
              <a:rPr lang="nl-NL" dirty="0" err="1"/>
              <a:t>the</a:t>
            </a:r>
            <a:r>
              <a:rPr lang="nl-NL" dirty="0"/>
              <a:t> clustering </a:t>
            </a:r>
            <a:r>
              <a:rPr lang="nl-NL" dirty="0" err="1"/>
              <a:t>measured</a:t>
            </a:r>
            <a:endParaRPr lang="nl-NL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nl-NL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dirty="0" err="1"/>
              <a:t>This</a:t>
            </a:r>
            <a:r>
              <a:rPr lang="nl-NL" dirty="0"/>
              <a:t> is </a:t>
            </a:r>
            <a:r>
              <a:rPr lang="nl-NL" dirty="0" err="1"/>
              <a:t>the</a:t>
            </a:r>
            <a:r>
              <a:rPr lang="nl-NL" dirty="0"/>
              <a:t> index -&gt; </a:t>
            </a:r>
            <a:r>
              <a:rPr lang="nl-NL" dirty="0" err="1"/>
              <a:t>numbers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saying</a:t>
            </a:r>
            <a:r>
              <a:rPr lang="nl-NL" dirty="0"/>
              <a:t> </a:t>
            </a:r>
            <a:r>
              <a:rPr lang="nl-NL" dirty="0" err="1"/>
              <a:t>that</a:t>
            </a:r>
            <a:r>
              <a:rPr lang="nl-NL" dirty="0"/>
              <a:t> we </a:t>
            </a:r>
            <a:r>
              <a:rPr lang="nl-NL" dirty="0" err="1"/>
              <a:t>will</a:t>
            </a:r>
            <a:r>
              <a:rPr lang="nl-NL" dirty="0"/>
              <a:t> </a:t>
            </a:r>
            <a:r>
              <a:rPr lang="nl-NL" dirty="0" err="1"/>
              <a:t>explain</a:t>
            </a:r>
            <a:r>
              <a:rPr lang="nl-NL" dirty="0"/>
              <a:t> </a:t>
            </a:r>
            <a:r>
              <a:rPr lang="nl-NL" dirty="0" err="1"/>
              <a:t>this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rest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presentation</a:t>
            </a:r>
            <a:r>
              <a:rPr lang="nl-NL" dirty="0"/>
              <a:t> more in detail</a:t>
            </a:r>
          </a:p>
        </p:txBody>
      </p:sp>
    </p:spTree>
    <p:extLst>
      <p:ext uri="{BB962C8B-B14F-4D97-AF65-F5344CB8AC3E}">
        <p14:creationId xmlns:p14="http://schemas.microsoft.com/office/powerpoint/2010/main" val="25573838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dirty="0" err="1"/>
              <a:t>Taking</a:t>
            </a:r>
            <a:r>
              <a:rPr lang="nl-NL" dirty="0"/>
              <a:t> a closer in </a:t>
            </a:r>
            <a:r>
              <a:rPr lang="nl-NL" dirty="0" err="1"/>
              <a:t>the</a:t>
            </a:r>
            <a:r>
              <a:rPr lang="nl-NL" dirty="0"/>
              <a:t> data! </a:t>
            </a:r>
            <a:r>
              <a:rPr lang="nl-NL" dirty="0" err="1"/>
              <a:t>Visualize</a:t>
            </a:r>
            <a:r>
              <a:rPr lang="nl-NL" dirty="0"/>
              <a:t> </a:t>
            </a:r>
            <a:r>
              <a:rPr lang="nl-NL" dirty="0" err="1"/>
              <a:t>it</a:t>
            </a:r>
            <a:r>
              <a:rPr lang="nl-NL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505179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dirty="0" err="1"/>
              <a:t>Taking</a:t>
            </a:r>
            <a:r>
              <a:rPr lang="nl-NL" dirty="0"/>
              <a:t> a closer in </a:t>
            </a:r>
            <a:r>
              <a:rPr lang="nl-NL" dirty="0" err="1"/>
              <a:t>the</a:t>
            </a:r>
            <a:r>
              <a:rPr lang="nl-NL" dirty="0"/>
              <a:t> data! </a:t>
            </a:r>
            <a:r>
              <a:rPr lang="nl-NL" dirty="0" err="1"/>
              <a:t>Visualize</a:t>
            </a:r>
            <a:r>
              <a:rPr lang="nl-NL" dirty="0"/>
              <a:t> </a:t>
            </a:r>
            <a:r>
              <a:rPr lang="nl-NL" dirty="0" err="1"/>
              <a:t>it</a:t>
            </a:r>
            <a:r>
              <a:rPr lang="nl-NL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8975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More details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explanation</a:t>
            </a:r>
            <a:r>
              <a:rPr lang="nl-NL" dirty="0"/>
              <a:t>! </a:t>
            </a:r>
          </a:p>
          <a:p>
            <a:r>
              <a:rPr lang="nl-NL" dirty="0" err="1"/>
              <a:t>Changing</a:t>
            </a:r>
            <a:r>
              <a:rPr lang="nl-NL" dirty="0"/>
              <a:t> </a:t>
            </a:r>
            <a:r>
              <a:rPr lang="nl-NL" dirty="0" err="1"/>
              <a:t>movements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lines</a:t>
            </a:r>
            <a:r>
              <a:rPr lang="nl-NL" dirty="0"/>
              <a:t> of data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connnect</a:t>
            </a:r>
            <a:r>
              <a:rPr lang="nl-NL" dirty="0"/>
              <a:t> </a:t>
            </a:r>
            <a:r>
              <a:rPr lang="nl-NL" dirty="0" err="1"/>
              <a:t>them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persons</a:t>
            </a:r>
          </a:p>
        </p:txBody>
      </p:sp>
    </p:spTree>
    <p:extLst>
      <p:ext uri="{BB962C8B-B14F-4D97-AF65-F5344CB8AC3E}">
        <p14:creationId xmlns:p14="http://schemas.microsoft.com/office/powerpoint/2010/main" val="22306081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Dummy </a:t>
            </a:r>
            <a:r>
              <a:rPr lang="nl-NL" dirty="0" err="1"/>
              <a:t>variable</a:t>
            </a:r>
            <a:r>
              <a:rPr lang="nl-NL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1721214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For </a:t>
            </a:r>
            <a:r>
              <a:rPr lang="nl-NL" dirty="0" err="1"/>
              <a:t>measuring</a:t>
            </a:r>
            <a:r>
              <a:rPr lang="nl-NL" dirty="0"/>
              <a:t> </a:t>
            </a:r>
            <a:r>
              <a:rPr lang="nl-NL" dirty="0" err="1"/>
              <a:t>also</a:t>
            </a:r>
            <a:r>
              <a:rPr lang="nl-NL" dirty="0"/>
              <a:t> dist2038eq foto</a:t>
            </a:r>
          </a:p>
        </p:txBody>
      </p:sp>
    </p:spTree>
    <p:extLst>
      <p:ext uri="{BB962C8B-B14F-4D97-AF65-F5344CB8AC3E}">
        <p14:creationId xmlns:p14="http://schemas.microsoft.com/office/powerpoint/2010/main" val="14317756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_1/3 Farb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 userDrawn="1"/>
        </p:nvSpPr>
        <p:spPr>
          <a:xfrm>
            <a:off x="0" y="0"/>
            <a:ext cx="9144000" cy="192749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40000" tIns="0" rIns="24000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500">
              <a:solidFill>
                <a:schemeClr val="bg1"/>
              </a:solidFill>
            </a:endParaRPr>
          </a:p>
        </p:txBody>
      </p:sp>
      <p:pic>
        <p:nvPicPr>
          <p:cNvPr id="7" name="Grafik 7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204075" y="5036345"/>
            <a:ext cx="1779588" cy="678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288000" y="2073000"/>
            <a:ext cx="8568000" cy="4500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2667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noProof="0" dirty="0" err="1"/>
              <a:t>Titelmasterformat</a:t>
            </a:r>
            <a:r>
              <a:rPr lang="en-GB" noProof="0" dirty="0"/>
              <a:t> </a:t>
            </a:r>
            <a:r>
              <a:rPr lang="en-GB" noProof="0" dirty="0" err="1"/>
              <a:t>durch</a:t>
            </a:r>
            <a:r>
              <a:rPr lang="en-GB" noProof="0" dirty="0"/>
              <a:t> </a:t>
            </a:r>
            <a:r>
              <a:rPr lang="en-GB" noProof="0" dirty="0" err="1"/>
              <a:t>Klicken</a:t>
            </a:r>
            <a:r>
              <a:rPr lang="en-GB" noProof="0" dirty="0"/>
              <a:t> </a:t>
            </a:r>
            <a:r>
              <a:rPr lang="en-GB" noProof="0" dirty="0" err="1"/>
              <a:t>bearbeiten</a:t>
            </a:r>
            <a:endParaRPr lang="en-GB" noProof="0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288000" y="2484000"/>
            <a:ext cx="8568000" cy="1379802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buNone/>
              <a:defRPr sz="1667">
                <a:solidFill>
                  <a:schemeClr val="tx1"/>
                </a:solidFill>
              </a:defRPr>
            </a:lvl1pPr>
            <a:lvl2pPr marL="380985" indent="0" algn="ctr">
              <a:buNone/>
              <a:defRPr sz="1667"/>
            </a:lvl2pPr>
            <a:lvl3pPr marL="761970" indent="0" algn="ctr">
              <a:buNone/>
              <a:defRPr sz="1500"/>
            </a:lvl3pPr>
            <a:lvl4pPr marL="1142954" indent="0" algn="ctr">
              <a:buNone/>
              <a:defRPr sz="1333"/>
            </a:lvl4pPr>
            <a:lvl5pPr marL="1523939" indent="0" algn="ctr">
              <a:buNone/>
              <a:defRPr sz="1333"/>
            </a:lvl5pPr>
            <a:lvl6pPr marL="1904924" indent="0" algn="ctr">
              <a:buNone/>
              <a:defRPr sz="1333"/>
            </a:lvl6pPr>
            <a:lvl7pPr marL="2285909" indent="0" algn="ctr">
              <a:buNone/>
              <a:defRPr sz="1333"/>
            </a:lvl7pPr>
            <a:lvl8pPr marL="2666893" indent="0" algn="ctr">
              <a:buNone/>
              <a:defRPr sz="1333"/>
            </a:lvl8pPr>
            <a:lvl9pPr marL="3047878" indent="0" algn="ctr">
              <a:buNone/>
              <a:defRPr sz="1333"/>
            </a:lvl9pPr>
          </a:lstStyle>
          <a:p>
            <a:r>
              <a:rPr lang="en-GB" noProof="0" dirty="0" err="1"/>
              <a:t>Formatvorlage</a:t>
            </a:r>
            <a:r>
              <a:rPr lang="en-GB" noProof="0" dirty="0"/>
              <a:t> des </a:t>
            </a:r>
            <a:r>
              <a:rPr lang="en-GB" noProof="0" dirty="0" err="1"/>
              <a:t>Untertitelmasters</a:t>
            </a:r>
            <a:r>
              <a:rPr lang="en-GB" noProof="0" dirty="0"/>
              <a:t> </a:t>
            </a:r>
            <a:r>
              <a:rPr lang="en-GB" noProof="0" dirty="0" err="1"/>
              <a:t>durch</a:t>
            </a:r>
            <a:r>
              <a:rPr lang="en-GB" noProof="0" dirty="0"/>
              <a:t> </a:t>
            </a:r>
            <a:r>
              <a:rPr lang="en-GB" noProof="0" dirty="0" err="1"/>
              <a:t>Klicken</a:t>
            </a:r>
            <a:r>
              <a:rPr lang="en-GB" noProof="0" dirty="0"/>
              <a:t> </a:t>
            </a:r>
            <a:r>
              <a:rPr lang="en-GB" noProof="0" dirty="0" err="1"/>
              <a:t>bearbeiten</a:t>
            </a:r>
            <a:endParaRPr lang="en-GB" noProof="0" dirty="0"/>
          </a:p>
        </p:txBody>
      </p:sp>
      <p:sp>
        <p:nvSpPr>
          <p:cNvPr id="8" name="Footer Placeholder 3"/>
          <p:cNvSpPr>
            <a:spLocks noGrp="1"/>
          </p:cNvSpPr>
          <p:nvPr>
            <p:ph type="ftr" idx="14"/>
          </p:nvPr>
        </p:nvSpPr>
        <p:spPr>
          <a:xfrm>
            <a:off x="2533135" y="5226909"/>
            <a:ext cx="4112762" cy="269223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tx2"/>
                </a:solidFill>
              </a:defRPr>
            </a:lvl1pPr>
          </a:lstStyle>
          <a:p>
            <a:r>
              <a:rPr lang="en-US"/>
              <a:t>W1: Introduction. Basic concepts and definitions.</a:t>
            </a:r>
            <a:endParaRPr lang="en-US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645897" y="5209384"/>
            <a:ext cx="916438" cy="304271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 sz="9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# </a:t>
            </a:r>
            <a:fld id="{643B6938-699C-734A-AADA-439B90F52D3B}" type="slidenum">
              <a:rPr lang="en-US" smtClean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_Text_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7"/>
          <p:cNvPicPr>
            <a:picLocks noChangeAspect="1"/>
          </p:cNvPicPr>
          <p:nvPr/>
        </p:nvPicPr>
        <p:blipFill>
          <a:blip r:embed="rId2" cstate="print"/>
          <a:srcRect r="48386" b="11"/>
          <a:stretch>
            <a:fillRect/>
          </a:stretch>
        </p:blipFill>
        <p:spPr bwMode="auto">
          <a:xfrm>
            <a:off x="6069013" y="1404938"/>
            <a:ext cx="2787650" cy="29990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000" y="168000"/>
            <a:ext cx="8568000" cy="4530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defRPr sz="1667" b="1">
                <a:solidFill>
                  <a:schemeClr val="tx2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25" name="Textplatzhalter 24"/>
          <p:cNvSpPr>
            <a:spLocks noGrp="1"/>
          </p:cNvSpPr>
          <p:nvPr>
            <p:ph type="body" sz="quarter" idx="11"/>
          </p:nvPr>
        </p:nvSpPr>
        <p:spPr>
          <a:xfrm>
            <a:off x="288001" y="960000"/>
            <a:ext cx="8569325" cy="21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FontTx/>
              <a:buNone/>
              <a:defRPr sz="1667" b="1"/>
            </a:lvl1pPr>
            <a:lvl2pPr marL="380985" indent="0">
              <a:buFontTx/>
              <a:buNone/>
              <a:defRPr sz="1500"/>
            </a:lvl2pPr>
            <a:lvl3pPr marL="761970" indent="0">
              <a:buFontTx/>
              <a:buNone/>
              <a:defRPr sz="1500"/>
            </a:lvl3pPr>
            <a:lvl4pPr marL="1142954" indent="0">
              <a:buFontTx/>
              <a:buNone/>
              <a:defRPr sz="1500"/>
            </a:lvl4pPr>
            <a:lvl5pPr marL="1523939" indent="0">
              <a:buFontTx/>
              <a:buNone/>
              <a:defRPr sz="1500"/>
            </a:lvl5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14" name="Textplatzhalter 11"/>
          <p:cNvSpPr>
            <a:spLocks noGrp="1"/>
          </p:cNvSpPr>
          <p:nvPr>
            <p:ph type="body" sz="quarter" idx="14"/>
          </p:nvPr>
        </p:nvSpPr>
        <p:spPr>
          <a:xfrm>
            <a:off x="287339" y="1404000"/>
            <a:ext cx="5648325" cy="3321629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_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7"/>
          <p:cNvPicPr>
            <a:picLocks noChangeAspect="1"/>
          </p:cNvPicPr>
          <p:nvPr/>
        </p:nvPicPr>
        <p:blipFill>
          <a:blip r:embed="rId2" cstate="print"/>
          <a:srcRect t="14459" b="14459"/>
          <a:stretch>
            <a:fillRect/>
          </a:stretch>
        </p:blipFill>
        <p:spPr bwMode="auto">
          <a:xfrm>
            <a:off x="287339" y="960438"/>
            <a:ext cx="8569325" cy="33840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000" y="168000"/>
            <a:ext cx="8568000" cy="4530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defRPr sz="1667" b="1">
                <a:solidFill>
                  <a:schemeClr val="tx2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3"/>
          </p:nvPr>
        </p:nvSpPr>
        <p:spPr>
          <a:xfrm>
            <a:off x="287339" y="4466167"/>
            <a:ext cx="8559667" cy="41627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750" baseline="0"/>
            </a:lvl1pPr>
          </a:lstStyle>
          <a:p>
            <a:pPr lvl="0"/>
            <a:r>
              <a:rPr lang="de-DE"/>
              <a:t>Textmasterformat bearbeiten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lus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Gerader Verbinder 12"/>
          <p:cNvCxnSpPr/>
          <p:nvPr userDrawn="1"/>
        </p:nvCxnSpPr>
        <p:spPr>
          <a:xfrm>
            <a:off x="287339" y="5033698"/>
            <a:ext cx="85693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rafik 6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204075" y="5036345"/>
            <a:ext cx="1779588" cy="678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itle 1"/>
          <p:cNvSpPr txBox="1">
            <a:spLocks/>
          </p:cNvSpPr>
          <p:nvPr userDrawn="1"/>
        </p:nvSpPr>
        <p:spPr>
          <a:xfrm>
            <a:off x="287339" y="2073011"/>
            <a:ext cx="8569325" cy="899583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baseline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de-DE" sz="2667" err="1"/>
              <a:t>Thank</a:t>
            </a:r>
            <a:r>
              <a:rPr lang="de-DE" sz="2667"/>
              <a:t> </a:t>
            </a:r>
            <a:r>
              <a:rPr lang="de-DE" sz="2667" err="1"/>
              <a:t>you</a:t>
            </a:r>
            <a:r>
              <a:rPr lang="de-DE" sz="2667"/>
              <a:t> </a:t>
            </a:r>
            <a:r>
              <a:rPr lang="de-DE" sz="2667" err="1"/>
              <a:t>for</a:t>
            </a:r>
            <a:r>
              <a:rPr lang="de-DE" sz="2667"/>
              <a:t> </a:t>
            </a:r>
            <a:r>
              <a:rPr lang="de-DE" sz="2667" err="1"/>
              <a:t>your</a:t>
            </a:r>
            <a:r>
              <a:rPr lang="de-DE" sz="2667"/>
              <a:t> </a:t>
            </a:r>
            <a:r>
              <a:rPr lang="de-DE" sz="2667" err="1"/>
              <a:t>attention</a:t>
            </a:r>
            <a:endParaRPr lang="en-US" sz="2667"/>
          </a:p>
        </p:txBody>
      </p:sp>
      <p:sp>
        <p:nvSpPr>
          <p:cNvPr id="9" name="Textplatzhalter 24"/>
          <p:cNvSpPr>
            <a:spLocks noGrp="1"/>
          </p:cNvSpPr>
          <p:nvPr>
            <p:ph type="body" sz="quarter" idx="11" hasCustomPrompt="1"/>
          </p:nvPr>
        </p:nvSpPr>
        <p:spPr>
          <a:xfrm>
            <a:off x="288001" y="3324000"/>
            <a:ext cx="8569325" cy="138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333" b="0"/>
            </a:lvl1pPr>
            <a:lvl2pPr marL="380985" indent="0">
              <a:buFontTx/>
              <a:buNone/>
              <a:defRPr sz="1500"/>
            </a:lvl2pPr>
            <a:lvl3pPr marL="761970" indent="0">
              <a:buFontTx/>
              <a:buNone/>
              <a:defRPr sz="1500"/>
            </a:lvl3pPr>
            <a:lvl4pPr marL="1142954" indent="0">
              <a:buFontTx/>
              <a:buNone/>
              <a:defRPr sz="1500"/>
            </a:lvl4pPr>
            <a:lvl5pPr marL="1523939" indent="0">
              <a:buFontTx/>
              <a:buNone/>
              <a:defRPr sz="1500"/>
            </a:lvl5pPr>
          </a:lstStyle>
          <a:p>
            <a:pPr lvl="0"/>
            <a:r>
              <a:rPr lang="de-DE" dirty="0"/>
              <a:t>Edit </a:t>
            </a:r>
            <a:r>
              <a:rPr lang="de-DE" dirty="0" err="1"/>
              <a:t>text</a:t>
            </a:r>
            <a:r>
              <a:rPr lang="de-DE" dirty="0"/>
              <a:t> </a:t>
            </a:r>
            <a:r>
              <a:rPr lang="de-DE" dirty="0" err="1"/>
              <a:t>master</a:t>
            </a:r>
            <a:r>
              <a:rPr lang="de-DE" dirty="0"/>
              <a:t> </a:t>
            </a:r>
            <a:r>
              <a:rPr lang="de-DE" dirty="0" err="1"/>
              <a:t>format</a:t>
            </a:r>
            <a:endParaRPr lang="de-DE" dirty="0"/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320757" y="5189803"/>
            <a:ext cx="1965243" cy="525198"/>
          </a:xfrm>
          <a:prstGeom prst="rect">
            <a:avLst/>
          </a:prstGeom>
        </p:spPr>
        <p:txBody>
          <a:bodyPr lIns="0" tIns="0" rIns="0" bIns="0"/>
          <a:lstStyle>
            <a:defPPr>
              <a:defRPr lang="de-DE"/>
            </a:defPPr>
            <a:lvl1pPr marL="0" algn="l" defTabSz="914400" rtl="0" eaLnBrk="1" latinLnBrk="0" hangingPunct="1">
              <a:defRPr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750" err="1"/>
              <a:t>Social</a:t>
            </a:r>
            <a:r>
              <a:rPr lang="de-DE" sz="750"/>
              <a:t> Networks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750"/>
              <a:t>RWTH Aachen, Summer Semester 2017-2018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75355"/>
            <a:ext cx="7772400" cy="1225021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238500"/>
            <a:ext cx="6400800" cy="14605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5100632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253201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865"/>
            <a:ext cx="8229600" cy="95250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1667" b="1" kern="120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33500"/>
            <a:ext cx="4038600" cy="3771636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33500"/>
            <a:ext cx="4038600" cy="3771636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402922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865"/>
            <a:ext cx="8229600" cy="952500"/>
          </a:xfrm>
          <a:prstGeom prst="rect">
            <a:avLst/>
          </a:prstGeom>
        </p:spPr>
        <p:txBody>
          <a:bodyPr/>
          <a:lstStyle>
            <a:lvl1pPr>
              <a:defRPr lang="en-US" sz="1667" b="1" kern="1200" smtClean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33500"/>
            <a:ext cx="8229600" cy="377163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5249798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6481" y="228024"/>
            <a:ext cx="8222400" cy="949300"/>
          </a:xfrm>
          <a:prstGeom prst="rect">
            <a:avLst/>
          </a:prstGeom>
        </p:spPr>
        <p:txBody>
          <a:bodyPr/>
          <a:lstStyle>
            <a:lvl1pPr>
              <a:defRPr lang="en-US" sz="1667" b="1" kern="1200" smtClean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9052915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865"/>
            <a:ext cx="8229600" cy="952500"/>
          </a:xfrm>
          <a:prstGeom prst="rect">
            <a:avLst/>
          </a:prstGeom>
        </p:spPr>
        <p:txBody>
          <a:bodyPr/>
          <a:lstStyle>
            <a:lvl1pPr>
              <a:defRPr lang="en-US" sz="1667" b="1" kern="1200" smtClean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870699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845643" y="5209384"/>
            <a:ext cx="716692" cy="304271"/>
          </a:xfrm>
          <a:prstGeom prst="rect">
            <a:avLst/>
          </a:prstGeom>
        </p:spPr>
        <p:txBody>
          <a:bodyPr/>
          <a:lstStyle>
            <a:lvl1pPr>
              <a:defRPr sz="1050">
                <a:solidFill>
                  <a:schemeClr val="tx2"/>
                </a:solidFill>
              </a:defRPr>
            </a:lvl1pPr>
          </a:lstStyle>
          <a:p>
            <a:fld id="{643B6938-699C-734A-AADA-439B90F52D3B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68676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rmal con subti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000" y="168000"/>
            <a:ext cx="8568000" cy="4530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defRPr sz="1667" b="1">
                <a:solidFill>
                  <a:schemeClr val="tx2"/>
                </a:solidFill>
              </a:defRPr>
            </a:lvl1pPr>
          </a:lstStyle>
          <a:p>
            <a:r>
              <a:rPr lang="en-GB" noProof="0" dirty="0" err="1"/>
              <a:t>Titelmasterformat</a:t>
            </a:r>
            <a:r>
              <a:rPr lang="en-GB" noProof="0" dirty="0"/>
              <a:t> </a:t>
            </a:r>
            <a:r>
              <a:rPr lang="en-GB" noProof="0" dirty="0" err="1"/>
              <a:t>durch</a:t>
            </a:r>
            <a:r>
              <a:rPr lang="en-GB" noProof="0" dirty="0"/>
              <a:t> </a:t>
            </a:r>
            <a:r>
              <a:rPr lang="en-GB" noProof="0" dirty="0" err="1"/>
              <a:t>Klicken</a:t>
            </a:r>
            <a:r>
              <a:rPr lang="en-GB" noProof="0" dirty="0"/>
              <a:t> </a:t>
            </a:r>
            <a:r>
              <a:rPr lang="en-GB" noProof="0" dirty="0" err="1"/>
              <a:t>bearbeiten</a:t>
            </a:r>
            <a:endParaRPr lang="en-GB" noProof="0" dirty="0"/>
          </a:p>
        </p:txBody>
      </p:sp>
      <p:sp>
        <p:nvSpPr>
          <p:cNvPr id="25" name="Textplatzhalter 24"/>
          <p:cNvSpPr>
            <a:spLocks noGrp="1"/>
          </p:cNvSpPr>
          <p:nvPr>
            <p:ph type="body" sz="quarter" idx="11"/>
          </p:nvPr>
        </p:nvSpPr>
        <p:spPr>
          <a:xfrm>
            <a:off x="288001" y="960000"/>
            <a:ext cx="8569325" cy="21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FontTx/>
              <a:buNone/>
              <a:defRPr sz="1667" b="1"/>
            </a:lvl1pPr>
            <a:lvl2pPr marL="380985" indent="0">
              <a:buFontTx/>
              <a:buNone/>
              <a:defRPr sz="1500"/>
            </a:lvl2pPr>
            <a:lvl3pPr marL="761970" indent="0">
              <a:buFontTx/>
              <a:buNone/>
              <a:defRPr sz="1500"/>
            </a:lvl3pPr>
            <a:lvl4pPr marL="1142954" indent="0">
              <a:buFontTx/>
              <a:buNone/>
              <a:defRPr sz="1500"/>
            </a:lvl4pPr>
            <a:lvl5pPr marL="1523939" indent="0">
              <a:buFontTx/>
              <a:buNone/>
              <a:defRPr sz="1500"/>
            </a:lvl5pPr>
          </a:lstStyle>
          <a:p>
            <a:pPr lvl="0"/>
            <a:r>
              <a:rPr lang="en-GB" noProof="0" dirty="0" err="1"/>
              <a:t>Textmasterformat</a:t>
            </a:r>
            <a:r>
              <a:rPr lang="en-GB" noProof="0" dirty="0"/>
              <a:t> </a:t>
            </a:r>
            <a:r>
              <a:rPr lang="en-GB" noProof="0" dirty="0" err="1"/>
              <a:t>bearbeiten</a:t>
            </a:r>
            <a:endParaRPr lang="en-GB" noProof="0" dirty="0"/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13"/>
          </p:nvPr>
        </p:nvSpPr>
        <p:spPr>
          <a:xfrm>
            <a:off x="287339" y="1404000"/>
            <a:ext cx="8569325" cy="358813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>
                <a:latin typeface="Calibri" charset="0"/>
                <a:ea typeface="Calibri" charset="0"/>
                <a:cs typeface="Calibri" charset="0"/>
              </a:defRPr>
            </a:lvl1pPr>
            <a:lvl2pPr marL="179910" indent="0">
              <a:buNone/>
              <a:defRPr>
                <a:latin typeface="Calibri" charset="0"/>
                <a:ea typeface="Calibri" charset="0"/>
                <a:cs typeface="Calibri" charset="0"/>
              </a:defRPr>
            </a:lvl2pPr>
            <a:lvl3pPr marL="359819" indent="0">
              <a:buNone/>
              <a:defRPr>
                <a:latin typeface="Calibri" charset="0"/>
                <a:ea typeface="Calibri" charset="0"/>
                <a:cs typeface="Calibri" charset="0"/>
              </a:defRPr>
            </a:lvl3pPr>
            <a:lvl4pPr marL="539729" indent="0">
              <a:buNone/>
              <a:defRPr>
                <a:latin typeface="Calibri" charset="0"/>
                <a:ea typeface="Calibri" charset="0"/>
                <a:cs typeface="Calibri" charset="0"/>
              </a:defRPr>
            </a:lvl4pPr>
          </a:lstStyle>
          <a:p>
            <a:pPr lvl="0"/>
            <a:r>
              <a:rPr lang="en-GB" noProof="0" dirty="0" err="1"/>
              <a:t>Textmasterformat</a:t>
            </a:r>
            <a:r>
              <a:rPr lang="en-GB" noProof="0" dirty="0"/>
              <a:t> </a:t>
            </a:r>
            <a:r>
              <a:rPr lang="en-GB" noProof="0" dirty="0" err="1"/>
              <a:t>bearbeiten</a:t>
            </a:r>
            <a:endParaRPr lang="en-GB" noProof="0" dirty="0"/>
          </a:p>
          <a:p>
            <a:pPr lvl="1"/>
            <a:r>
              <a:rPr lang="en-GB" noProof="0" dirty="0" err="1"/>
              <a:t>Zweite</a:t>
            </a:r>
            <a:r>
              <a:rPr lang="en-GB" noProof="0" dirty="0"/>
              <a:t> </a:t>
            </a:r>
            <a:r>
              <a:rPr lang="en-GB" noProof="0" dirty="0" err="1"/>
              <a:t>Ebene</a:t>
            </a:r>
            <a:endParaRPr lang="en-GB" noProof="0" dirty="0"/>
          </a:p>
          <a:p>
            <a:pPr lvl="2"/>
            <a:r>
              <a:rPr lang="en-GB" noProof="0" dirty="0" err="1"/>
              <a:t>Dritte</a:t>
            </a:r>
            <a:r>
              <a:rPr lang="en-GB" noProof="0" dirty="0"/>
              <a:t> </a:t>
            </a:r>
            <a:r>
              <a:rPr lang="en-GB" noProof="0" dirty="0" err="1"/>
              <a:t>Ebene</a:t>
            </a:r>
            <a:endParaRPr lang="en-GB" noProof="0" dirty="0"/>
          </a:p>
          <a:p>
            <a:pPr lvl="3"/>
            <a:r>
              <a:rPr lang="en-GB" noProof="0" dirty="0" err="1"/>
              <a:t>Vierte</a:t>
            </a:r>
            <a:r>
              <a:rPr lang="en-GB" noProof="0" dirty="0"/>
              <a:t> </a:t>
            </a:r>
            <a:r>
              <a:rPr lang="en-GB" noProof="0" dirty="0" err="1"/>
              <a:t>Ebene</a:t>
            </a:r>
            <a:endParaRPr lang="en-GB" noProof="0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idx="14"/>
          </p:nvPr>
        </p:nvSpPr>
        <p:spPr>
          <a:xfrm>
            <a:off x="2533135" y="5226909"/>
            <a:ext cx="4112762" cy="269223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tx2"/>
                </a:solidFill>
              </a:defRPr>
            </a:lvl1pPr>
          </a:lstStyle>
          <a:p>
            <a:r>
              <a:rPr lang="en-US"/>
              <a:t>W1: Introduction. Basic concepts and definitions.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645897" y="5209384"/>
            <a:ext cx="916438" cy="304271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 sz="9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# </a:t>
            </a:r>
            <a:fld id="{643B6938-699C-734A-AADA-439B90F52D3B}" type="slidenum">
              <a:rPr lang="en-US" smtClean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 txBox="1">
            <a:spLocks noGrp="1"/>
          </p:cNvSpPr>
          <p:nvPr>
            <p:ph type="title"/>
          </p:nvPr>
        </p:nvSpPr>
        <p:spPr>
          <a:xfrm>
            <a:off x="0" y="-4667"/>
            <a:ext cx="9144000" cy="678333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body" idx="1"/>
          </p:nvPr>
        </p:nvSpPr>
        <p:spPr>
          <a:xfrm>
            <a:off x="293325" y="751083"/>
            <a:ext cx="8438400" cy="4742333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292100">
              <a:spcBef>
                <a:spcPts val="600"/>
              </a:spcBef>
              <a:spcAft>
                <a:spcPts val="0"/>
              </a:spcAft>
              <a:buSzPts val="1000"/>
              <a:buChar char="●"/>
              <a:defRPr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sldNum" idx="12"/>
          </p:nvPr>
        </p:nvSpPr>
        <p:spPr>
          <a:xfrm>
            <a:off x="8556791" y="5277612"/>
            <a:ext cx="548700" cy="43733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uk-UA" smtClean="0"/>
              <a:pPr/>
              <a:t>‹nr.›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0271351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685800" y="790951"/>
            <a:ext cx="7772400" cy="22570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4000"/>
              <a:buFont typeface="Droid Sans"/>
              <a:buNone/>
              <a:defRPr sz="4000">
                <a:solidFill>
                  <a:srgbClr val="073763"/>
                </a:solidFill>
                <a:latin typeface="Droid Sans"/>
                <a:ea typeface="Droid Sans"/>
                <a:cs typeface="Droid Sans"/>
                <a:sym typeface="Droid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685800" y="3134059"/>
            <a:ext cx="7772400" cy="872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roid Sans"/>
              <a:buNone/>
              <a:defRPr sz="2400">
                <a:solidFill>
                  <a:schemeClr val="dk2"/>
                </a:solidFill>
                <a:latin typeface="Droid Sans"/>
                <a:ea typeface="Droid Sans"/>
                <a:cs typeface="Droid Sans"/>
                <a:sym typeface="Droid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subTitle" idx="2"/>
          </p:nvPr>
        </p:nvSpPr>
        <p:spPr>
          <a:xfrm>
            <a:off x="685800" y="3896060"/>
            <a:ext cx="7772400" cy="872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roid Sans"/>
              <a:buNone/>
              <a:defRPr sz="1800">
                <a:solidFill>
                  <a:schemeClr val="dk2"/>
                </a:solidFill>
                <a:latin typeface="Droid Sans"/>
                <a:ea typeface="Droid Sans"/>
                <a:cs typeface="Droid Sans"/>
                <a:sym typeface="Droid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Droid Sans"/>
              <a:buNone/>
              <a:defRPr sz="3000">
                <a:solidFill>
                  <a:schemeClr val="dk2"/>
                </a:solidFill>
                <a:latin typeface="Droid Sans"/>
                <a:ea typeface="Droid Sans"/>
                <a:cs typeface="Droid Sans"/>
                <a:sym typeface="Droid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Droid Sans"/>
              <a:buNone/>
              <a:defRPr sz="3000">
                <a:solidFill>
                  <a:schemeClr val="dk2"/>
                </a:solidFill>
                <a:latin typeface="Droid Sans"/>
                <a:ea typeface="Droid Sans"/>
                <a:cs typeface="Droid Sans"/>
                <a:sym typeface="Droid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Droid Sans"/>
              <a:buNone/>
              <a:defRPr sz="3000">
                <a:solidFill>
                  <a:schemeClr val="dk2"/>
                </a:solidFill>
                <a:latin typeface="Droid Sans"/>
                <a:ea typeface="Droid Sans"/>
                <a:cs typeface="Droid Sans"/>
                <a:sym typeface="Droid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Droid Sans"/>
              <a:buNone/>
              <a:defRPr sz="3000">
                <a:solidFill>
                  <a:schemeClr val="dk2"/>
                </a:solidFill>
                <a:latin typeface="Droid Sans"/>
                <a:ea typeface="Droid Sans"/>
                <a:cs typeface="Droid Sans"/>
                <a:sym typeface="Droid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Droid Sans"/>
              <a:buNone/>
              <a:defRPr sz="3000">
                <a:solidFill>
                  <a:schemeClr val="dk2"/>
                </a:solidFill>
                <a:latin typeface="Droid Sans"/>
                <a:ea typeface="Droid Sans"/>
                <a:cs typeface="Droid Sans"/>
                <a:sym typeface="Droid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Droid Sans"/>
              <a:buNone/>
              <a:defRPr sz="3000">
                <a:solidFill>
                  <a:schemeClr val="dk2"/>
                </a:solidFill>
                <a:latin typeface="Droid Sans"/>
                <a:ea typeface="Droid Sans"/>
                <a:cs typeface="Droid Sans"/>
                <a:sym typeface="Droid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Droid Sans"/>
              <a:buNone/>
              <a:defRPr sz="3000">
                <a:solidFill>
                  <a:schemeClr val="dk2"/>
                </a:solidFill>
                <a:latin typeface="Droid Sans"/>
                <a:ea typeface="Droid Sans"/>
                <a:cs typeface="Droid Sans"/>
                <a:sym typeface="Droid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Droid Sans"/>
              <a:buNone/>
              <a:defRPr sz="3000">
                <a:solidFill>
                  <a:schemeClr val="dk2"/>
                </a:solidFill>
                <a:latin typeface="Droid Sans"/>
                <a:ea typeface="Droid Sans"/>
                <a:cs typeface="Droid Sans"/>
                <a:sym typeface="Droid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921918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normal sin subti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platzhalter 11"/>
          <p:cNvSpPr>
            <a:spLocks noGrp="1"/>
          </p:cNvSpPr>
          <p:nvPr>
            <p:ph type="body" sz="quarter" idx="13"/>
          </p:nvPr>
        </p:nvSpPr>
        <p:spPr>
          <a:xfrm>
            <a:off x="287339" y="959999"/>
            <a:ext cx="8569325" cy="403213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>
                <a:latin typeface="Calibri" charset="0"/>
                <a:ea typeface="Calibri" charset="0"/>
                <a:cs typeface="Calibri" charset="0"/>
              </a:defRPr>
            </a:lvl1pPr>
            <a:lvl2pPr marL="179910" indent="0">
              <a:buNone/>
              <a:defRPr>
                <a:latin typeface="Calibri" charset="0"/>
                <a:ea typeface="Calibri" charset="0"/>
                <a:cs typeface="Calibri" charset="0"/>
              </a:defRPr>
            </a:lvl2pPr>
            <a:lvl3pPr marL="359819" indent="0">
              <a:buNone/>
              <a:defRPr>
                <a:latin typeface="Calibri" charset="0"/>
                <a:ea typeface="Calibri" charset="0"/>
                <a:cs typeface="Calibri" charset="0"/>
              </a:defRPr>
            </a:lvl3pPr>
            <a:lvl4pPr marL="539729" indent="0">
              <a:buNone/>
              <a:defRPr>
                <a:latin typeface="Calibri" charset="0"/>
                <a:ea typeface="Calibri" charset="0"/>
                <a:cs typeface="Calibri" charset="0"/>
              </a:defRPr>
            </a:lvl4pPr>
          </a:lstStyle>
          <a:p>
            <a:pPr lvl="0"/>
            <a:r>
              <a:rPr lang="en-GB" noProof="0" dirty="0" err="1"/>
              <a:t>Textmasterformat</a:t>
            </a:r>
            <a:r>
              <a:rPr lang="en-GB" noProof="0" dirty="0"/>
              <a:t> </a:t>
            </a:r>
            <a:r>
              <a:rPr lang="en-GB" noProof="0" dirty="0" err="1"/>
              <a:t>bearbeiten</a:t>
            </a:r>
            <a:endParaRPr lang="en-GB" noProof="0" dirty="0"/>
          </a:p>
          <a:p>
            <a:pPr lvl="1"/>
            <a:r>
              <a:rPr lang="en-GB" noProof="0" dirty="0" err="1"/>
              <a:t>Zweite</a:t>
            </a:r>
            <a:r>
              <a:rPr lang="en-GB" noProof="0" dirty="0"/>
              <a:t> </a:t>
            </a:r>
            <a:r>
              <a:rPr lang="en-GB" noProof="0" dirty="0" err="1"/>
              <a:t>Ebene</a:t>
            </a:r>
            <a:endParaRPr lang="en-GB" noProof="0" dirty="0"/>
          </a:p>
          <a:p>
            <a:pPr lvl="2"/>
            <a:r>
              <a:rPr lang="en-GB" noProof="0" dirty="0" err="1"/>
              <a:t>Dritte</a:t>
            </a:r>
            <a:r>
              <a:rPr lang="en-GB" noProof="0" dirty="0"/>
              <a:t> </a:t>
            </a:r>
            <a:r>
              <a:rPr lang="en-GB" noProof="0" dirty="0" err="1"/>
              <a:t>Ebene</a:t>
            </a:r>
            <a:endParaRPr lang="en-GB" noProof="0" dirty="0"/>
          </a:p>
          <a:p>
            <a:pPr lvl="3"/>
            <a:r>
              <a:rPr lang="en-GB" noProof="0" dirty="0" err="1"/>
              <a:t>Vierte</a:t>
            </a:r>
            <a:r>
              <a:rPr lang="en-GB" noProof="0" dirty="0"/>
              <a:t> </a:t>
            </a:r>
            <a:r>
              <a:rPr lang="en-GB" noProof="0" dirty="0" err="1"/>
              <a:t>Ebene</a:t>
            </a:r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000" y="168000"/>
            <a:ext cx="8568000" cy="4530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defRPr sz="1667" b="1">
                <a:solidFill>
                  <a:schemeClr val="tx2"/>
                </a:solidFill>
              </a:defRPr>
            </a:lvl1pPr>
          </a:lstStyle>
          <a:p>
            <a:r>
              <a:rPr lang="en-GB" noProof="0" dirty="0" err="1"/>
              <a:t>Titelmasterformat</a:t>
            </a:r>
            <a:r>
              <a:rPr lang="en-GB" noProof="0" dirty="0"/>
              <a:t> </a:t>
            </a:r>
            <a:r>
              <a:rPr lang="en-GB" noProof="0" dirty="0" err="1"/>
              <a:t>durch</a:t>
            </a:r>
            <a:r>
              <a:rPr lang="en-GB" noProof="0" dirty="0"/>
              <a:t> </a:t>
            </a:r>
            <a:r>
              <a:rPr lang="en-GB" noProof="0" dirty="0" err="1"/>
              <a:t>Klicken</a:t>
            </a:r>
            <a:r>
              <a:rPr lang="en-GB" noProof="0" dirty="0"/>
              <a:t> </a:t>
            </a:r>
            <a:r>
              <a:rPr lang="en-GB" noProof="0" dirty="0" err="1"/>
              <a:t>bearbeiten</a:t>
            </a:r>
            <a:endParaRPr lang="en-GB" noProof="0" dirty="0"/>
          </a:p>
        </p:txBody>
      </p:sp>
      <p:sp>
        <p:nvSpPr>
          <p:cNvPr id="8" name="Footer Placeholder 3"/>
          <p:cNvSpPr>
            <a:spLocks noGrp="1"/>
          </p:cNvSpPr>
          <p:nvPr>
            <p:ph type="ftr" idx="14"/>
          </p:nvPr>
        </p:nvSpPr>
        <p:spPr>
          <a:xfrm>
            <a:off x="2533135" y="5226909"/>
            <a:ext cx="4112762" cy="269223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tx2"/>
                </a:solidFill>
              </a:defRPr>
            </a:lvl1pPr>
          </a:lstStyle>
          <a:p>
            <a:r>
              <a:rPr lang="en-US"/>
              <a:t>W1: Introduction. Basic concepts and definitions.</a:t>
            </a:r>
            <a:endParaRPr lang="en-US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645897" y="5209384"/>
            <a:ext cx="916438" cy="304271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 sz="9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# </a:t>
            </a:r>
            <a:fld id="{643B6938-699C-734A-AADA-439B90F52D3B}" type="slidenum">
              <a:rPr lang="en-US" smtClean="0"/>
              <a:pPr/>
              <a:t>‹nr.›</a:t>
            </a:fld>
            <a:endParaRPr lang="en-US" dirty="0"/>
          </a:p>
        </p:txBody>
      </p:sp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_Diagram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000" y="168000"/>
            <a:ext cx="8568000" cy="4530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defRPr sz="1667" b="1">
                <a:solidFill>
                  <a:schemeClr val="tx2"/>
                </a:solidFill>
              </a:defRPr>
            </a:lvl1pPr>
          </a:lstStyle>
          <a:p>
            <a:r>
              <a:rPr lang="en-GB" noProof="0" dirty="0" err="1"/>
              <a:t>Titelmasterformat</a:t>
            </a:r>
            <a:r>
              <a:rPr lang="en-GB" noProof="0" dirty="0"/>
              <a:t> </a:t>
            </a:r>
            <a:r>
              <a:rPr lang="en-GB" noProof="0" dirty="0" err="1"/>
              <a:t>durch</a:t>
            </a:r>
            <a:r>
              <a:rPr lang="en-GB" noProof="0" dirty="0"/>
              <a:t> </a:t>
            </a:r>
            <a:r>
              <a:rPr lang="en-GB" noProof="0" dirty="0" err="1"/>
              <a:t>Klicken</a:t>
            </a:r>
            <a:r>
              <a:rPr lang="en-GB" noProof="0" dirty="0"/>
              <a:t> </a:t>
            </a:r>
            <a:r>
              <a:rPr lang="en-GB" noProof="0" dirty="0" err="1"/>
              <a:t>bearbeiten</a:t>
            </a:r>
            <a:endParaRPr lang="en-GB" noProof="0" dirty="0"/>
          </a:p>
        </p:txBody>
      </p:sp>
      <p:sp>
        <p:nvSpPr>
          <p:cNvPr id="12" name="Textplatzhalter 24"/>
          <p:cNvSpPr>
            <a:spLocks noGrp="1"/>
          </p:cNvSpPr>
          <p:nvPr>
            <p:ph type="body" sz="quarter" idx="11"/>
          </p:nvPr>
        </p:nvSpPr>
        <p:spPr>
          <a:xfrm>
            <a:off x="288001" y="960000"/>
            <a:ext cx="8569325" cy="21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FontTx/>
              <a:buNone/>
              <a:defRPr sz="1667" b="1"/>
            </a:lvl1pPr>
            <a:lvl2pPr marL="380985" indent="0">
              <a:buFontTx/>
              <a:buNone/>
              <a:defRPr sz="1500"/>
            </a:lvl2pPr>
            <a:lvl3pPr marL="761970" indent="0">
              <a:buFontTx/>
              <a:buNone/>
              <a:defRPr sz="1500"/>
            </a:lvl3pPr>
            <a:lvl4pPr marL="1142954" indent="0">
              <a:buFontTx/>
              <a:buNone/>
              <a:defRPr sz="1500"/>
            </a:lvl4pPr>
            <a:lvl5pPr marL="1523939" indent="0">
              <a:buFontTx/>
              <a:buNone/>
              <a:defRPr sz="1500"/>
            </a:lvl5pPr>
          </a:lstStyle>
          <a:p>
            <a:pPr lvl="0"/>
            <a:r>
              <a:rPr lang="en-GB" noProof="0" dirty="0" err="1"/>
              <a:t>Textmasterformat</a:t>
            </a:r>
            <a:r>
              <a:rPr lang="en-GB" noProof="0" dirty="0"/>
              <a:t> </a:t>
            </a:r>
            <a:r>
              <a:rPr lang="en-GB" noProof="0" dirty="0" err="1"/>
              <a:t>bearbeiten</a:t>
            </a:r>
            <a:endParaRPr lang="en-GB" noProof="0" dirty="0"/>
          </a:p>
        </p:txBody>
      </p:sp>
      <p:sp>
        <p:nvSpPr>
          <p:cNvPr id="9" name="Diagrammplatzhalter 8"/>
          <p:cNvSpPr>
            <a:spLocks noGrp="1"/>
          </p:cNvSpPr>
          <p:nvPr>
            <p:ph type="chart" sz="quarter" idx="13"/>
          </p:nvPr>
        </p:nvSpPr>
        <p:spPr>
          <a:xfrm>
            <a:off x="287339" y="1404000"/>
            <a:ext cx="8569325" cy="346456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>
                <a:latin typeface="Calibri" charset="0"/>
                <a:ea typeface="Calibri" charset="0"/>
                <a:cs typeface="Calibri" charset="0"/>
              </a:defRPr>
            </a:lvl1pPr>
          </a:lstStyle>
          <a:p>
            <a:pPr lvl="0"/>
            <a:r>
              <a:rPr lang="en-GB" noProof="0" dirty="0" err="1"/>
              <a:t>Diagramm</a:t>
            </a:r>
            <a:r>
              <a:rPr lang="en-GB" noProof="0" dirty="0"/>
              <a:t> </a:t>
            </a:r>
            <a:r>
              <a:rPr lang="en-GB" noProof="0" dirty="0" err="1"/>
              <a:t>durch</a:t>
            </a:r>
            <a:r>
              <a:rPr lang="en-GB" noProof="0" dirty="0"/>
              <a:t> </a:t>
            </a:r>
            <a:r>
              <a:rPr lang="en-GB" noProof="0" dirty="0" err="1"/>
              <a:t>Klicken</a:t>
            </a:r>
            <a:r>
              <a:rPr lang="en-GB" noProof="0" dirty="0"/>
              <a:t> auf Symbol </a:t>
            </a:r>
            <a:r>
              <a:rPr lang="en-GB" noProof="0" dirty="0" err="1"/>
              <a:t>hinzufügen</a:t>
            </a:r>
            <a:endParaRPr lang="en-GB" noProof="0" dirty="0"/>
          </a:p>
        </p:txBody>
      </p:sp>
      <p:sp>
        <p:nvSpPr>
          <p:cNvPr id="7" name="Footer Placeholder 3"/>
          <p:cNvSpPr>
            <a:spLocks noGrp="1"/>
          </p:cNvSpPr>
          <p:nvPr>
            <p:ph type="ftr" idx="14"/>
          </p:nvPr>
        </p:nvSpPr>
        <p:spPr>
          <a:xfrm>
            <a:off x="2533135" y="5226909"/>
            <a:ext cx="4312508" cy="269223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tx2"/>
                </a:solidFill>
              </a:defRPr>
            </a:lvl1pPr>
          </a:lstStyle>
          <a:p>
            <a:r>
              <a:rPr lang="en-US"/>
              <a:t>W1: Introduction. Basic concepts and definitions.</a:t>
            </a:r>
            <a:endParaRPr lang="en-US" dirty="0"/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845643" y="5209384"/>
            <a:ext cx="716692" cy="304271"/>
          </a:xfrm>
          <a:prstGeom prst="rect">
            <a:avLst/>
          </a:prstGeom>
        </p:spPr>
        <p:txBody>
          <a:bodyPr/>
          <a:lstStyle>
            <a:lvl1pPr>
              <a:defRPr sz="1050">
                <a:solidFill>
                  <a:schemeClr val="tx2"/>
                </a:solidFill>
              </a:defRPr>
            </a:lvl1pPr>
          </a:lstStyle>
          <a:p>
            <a:fld id="{643B6938-699C-734A-AADA-439B90F52D3B}" type="slidenum">
              <a:rPr lang="en-US" smtClean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_1/3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6"/>
          <p:cNvPicPr>
            <a:picLocks noChangeAspect="1"/>
          </p:cNvPicPr>
          <p:nvPr userDrawn="1"/>
        </p:nvPicPr>
        <p:blipFill>
          <a:blip r:embed="rId2" cstate="print"/>
          <a:srcRect t="48967" b="13242"/>
          <a:stretch>
            <a:fillRect/>
          </a:stretch>
        </p:blipFill>
        <p:spPr bwMode="auto">
          <a:xfrm>
            <a:off x="0" y="0"/>
            <a:ext cx="9144000" cy="19195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feld 6"/>
          <p:cNvSpPr txBox="1"/>
          <p:nvPr userDrawn="1"/>
        </p:nvSpPr>
        <p:spPr>
          <a:xfrm>
            <a:off x="-1820863" y="422011"/>
            <a:ext cx="1641475" cy="86139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833" b="1">
                <a:latin typeface="+mn-lt"/>
                <a:cs typeface="+mn-cs"/>
              </a:rPr>
              <a:t>Bild zuschneiden unter:</a:t>
            </a:r>
          </a:p>
          <a:p>
            <a:pPr marL="142869" indent="-142869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de-DE" sz="833">
                <a:latin typeface="+mn-lt"/>
                <a:cs typeface="+mn-cs"/>
              </a:rPr>
              <a:t>Format</a:t>
            </a:r>
          </a:p>
          <a:p>
            <a:pPr marL="142869" indent="-142869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de-DE" sz="833">
                <a:latin typeface="+mn-lt"/>
                <a:cs typeface="+mn-cs"/>
              </a:rPr>
              <a:t>Zuschneiden</a:t>
            </a:r>
          </a:p>
          <a:p>
            <a:pPr marL="142869" indent="-142869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de-DE" sz="833" err="1">
                <a:latin typeface="+mn-lt"/>
                <a:cs typeface="+mn-cs"/>
              </a:rPr>
              <a:t>Zuschneidewerkzeug</a:t>
            </a:r>
            <a:r>
              <a:rPr lang="de-DE" sz="833">
                <a:latin typeface="+mn-lt"/>
                <a:cs typeface="+mn-cs"/>
              </a:rPr>
              <a:t> horizontal bis zur ersten oder zweiten Linie ziehen</a:t>
            </a:r>
          </a:p>
        </p:txBody>
      </p:sp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288000" y="2073000"/>
            <a:ext cx="8568000" cy="4500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2667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288000" y="2484000"/>
            <a:ext cx="8568000" cy="1379802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buNone/>
              <a:defRPr sz="1667">
                <a:solidFill>
                  <a:schemeClr val="tx1"/>
                </a:solidFill>
              </a:defRPr>
            </a:lvl1pPr>
            <a:lvl2pPr marL="380985" indent="0" algn="ctr">
              <a:buNone/>
              <a:defRPr sz="1667"/>
            </a:lvl2pPr>
            <a:lvl3pPr marL="761970" indent="0" algn="ctr">
              <a:buNone/>
              <a:defRPr sz="1500"/>
            </a:lvl3pPr>
            <a:lvl4pPr marL="1142954" indent="0" algn="ctr">
              <a:buNone/>
              <a:defRPr sz="1333"/>
            </a:lvl4pPr>
            <a:lvl5pPr marL="1523939" indent="0" algn="ctr">
              <a:buNone/>
              <a:defRPr sz="1333"/>
            </a:lvl5pPr>
            <a:lvl6pPr marL="1904924" indent="0" algn="ctr">
              <a:buNone/>
              <a:defRPr sz="1333"/>
            </a:lvl6pPr>
            <a:lvl7pPr marL="2285909" indent="0" algn="ctr">
              <a:buNone/>
              <a:defRPr sz="1333"/>
            </a:lvl7pPr>
            <a:lvl8pPr marL="2666893" indent="0" algn="ctr">
              <a:buNone/>
              <a:defRPr sz="1333"/>
            </a:lvl8pPr>
            <a:lvl9pPr marL="3047878" indent="0" algn="ctr">
              <a:buNone/>
              <a:defRPr sz="1333"/>
            </a:lvl9pPr>
          </a:lstStyle>
          <a:p>
            <a:r>
              <a:rPr lang="de-DE"/>
              <a:t>Formatvorlage des Untertitelmasters durch Klicken bearbeiten</a:t>
            </a:r>
            <a:endParaRPr lang="en-US" dirty="0"/>
          </a:p>
        </p:txBody>
      </p:sp>
      <p:sp>
        <p:nvSpPr>
          <p:cNvPr id="9" name="Slide Number Placeholder 5"/>
          <p:cNvSpPr txBox="1">
            <a:spLocks/>
          </p:cNvSpPr>
          <p:nvPr userDrawn="1"/>
        </p:nvSpPr>
        <p:spPr>
          <a:xfrm>
            <a:off x="320757" y="5189803"/>
            <a:ext cx="1965243" cy="525198"/>
          </a:xfrm>
          <a:prstGeom prst="rect">
            <a:avLst/>
          </a:prstGeom>
        </p:spPr>
        <p:txBody>
          <a:bodyPr lIns="0" tIns="0" rIns="0" bIns="0"/>
          <a:lstStyle>
            <a:defPPr>
              <a:defRPr lang="de-DE"/>
            </a:defPPr>
            <a:lvl1pPr marL="0" algn="l" defTabSz="914400" rtl="0" eaLnBrk="1" latinLnBrk="0" hangingPunct="1">
              <a:defRPr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750" err="1"/>
              <a:t>Social</a:t>
            </a:r>
            <a:r>
              <a:rPr lang="de-DE" sz="750"/>
              <a:t> Networks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750"/>
              <a:t>RWTH Aachen, Summer Semester 2017-2018</a:t>
            </a:r>
          </a:p>
        </p:txBody>
      </p:sp>
      <p:sp>
        <p:nvSpPr>
          <p:cNvPr id="11" name="Footer Placeholder 3"/>
          <p:cNvSpPr>
            <a:spLocks noGrp="1"/>
          </p:cNvSpPr>
          <p:nvPr>
            <p:ph type="ftr" idx="11"/>
          </p:nvPr>
        </p:nvSpPr>
        <p:spPr>
          <a:xfrm>
            <a:off x="2533135" y="5226909"/>
            <a:ext cx="4312508" cy="269223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tx2"/>
                </a:solidFill>
              </a:defRPr>
            </a:lvl1pPr>
          </a:lstStyle>
          <a:p>
            <a:r>
              <a:rPr lang="en-US"/>
              <a:t>W1: Introduction. Basic concepts and definitions.</a:t>
            </a:r>
            <a:endParaRPr lang="en-US" dirty="0"/>
          </a:p>
        </p:txBody>
      </p:sp>
      <p:sp>
        <p:nvSpPr>
          <p:cNvPr id="13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845643" y="5209384"/>
            <a:ext cx="716692" cy="304271"/>
          </a:xfrm>
          <a:prstGeom prst="rect">
            <a:avLst/>
          </a:prstGeom>
        </p:spPr>
        <p:txBody>
          <a:bodyPr/>
          <a:lstStyle>
            <a:lvl1pPr>
              <a:defRPr sz="1050">
                <a:solidFill>
                  <a:schemeClr val="tx2"/>
                </a:solidFill>
              </a:defRPr>
            </a:lvl1pPr>
          </a:lstStyle>
          <a:p>
            <a:fld id="{643B6938-699C-734A-AADA-439B90F52D3B}" type="slidenum">
              <a:rPr lang="en-US" smtClean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_2/3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/>
          <p:cNvSpPr txBox="1"/>
          <p:nvPr userDrawn="1"/>
        </p:nvSpPr>
        <p:spPr>
          <a:xfrm>
            <a:off x="-1820863" y="422011"/>
            <a:ext cx="1641475" cy="86139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833" b="1">
                <a:latin typeface="+mn-lt"/>
                <a:cs typeface="+mn-cs"/>
              </a:rPr>
              <a:t>Bild zuschneiden unter:</a:t>
            </a:r>
          </a:p>
          <a:p>
            <a:pPr marL="142869" indent="-142869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de-DE" sz="833">
                <a:latin typeface="+mn-lt"/>
                <a:cs typeface="+mn-cs"/>
              </a:rPr>
              <a:t>Format</a:t>
            </a:r>
          </a:p>
          <a:p>
            <a:pPr marL="142869" indent="-142869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de-DE" sz="833">
                <a:latin typeface="+mn-lt"/>
                <a:cs typeface="+mn-cs"/>
              </a:rPr>
              <a:t>Zuschneiden</a:t>
            </a:r>
          </a:p>
          <a:p>
            <a:pPr marL="142869" indent="-142869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de-DE" sz="833" err="1">
                <a:latin typeface="+mn-lt"/>
                <a:cs typeface="+mn-cs"/>
              </a:rPr>
              <a:t>Zuschneidewerkzeug</a:t>
            </a:r>
            <a:r>
              <a:rPr lang="de-DE" sz="833">
                <a:latin typeface="+mn-lt"/>
                <a:cs typeface="+mn-cs"/>
              </a:rPr>
              <a:t> horizontal bis zur ersten oder zweiten Linie ziehen</a:t>
            </a:r>
          </a:p>
        </p:txBody>
      </p:sp>
      <p:pic>
        <p:nvPicPr>
          <p:cNvPr id="5" name="Grafik 7"/>
          <p:cNvPicPr>
            <a:picLocks noChangeAspect="1"/>
          </p:cNvPicPr>
          <p:nvPr userDrawn="1"/>
        </p:nvPicPr>
        <p:blipFill>
          <a:blip r:embed="rId2" cstate="print"/>
          <a:srcRect t="12505" b="13095"/>
          <a:stretch>
            <a:fillRect/>
          </a:stretch>
        </p:blipFill>
        <p:spPr bwMode="auto">
          <a:xfrm>
            <a:off x="0" y="0"/>
            <a:ext cx="9144000" cy="37795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itle 1"/>
          <p:cNvSpPr>
            <a:spLocks noGrp="1"/>
          </p:cNvSpPr>
          <p:nvPr>
            <p:ph type="ctrTitle"/>
          </p:nvPr>
        </p:nvSpPr>
        <p:spPr>
          <a:xfrm>
            <a:off x="288000" y="3948000"/>
            <a:ext cx="8568000" cy="4500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2667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11" name="Subtitle 2"/>
          <p:cNvSpPr>
            <a:spLocks noGrp="1"/>
          </p:cNvSpPr>
          <p:nvPr>
            <p:ph type="subTitle" idx="1"/>
          </p:nvPr>
        </p:nvSpPr>
        <p:spPr>
          <a:xfrm>
            <a:off x="288000" y="4359001"/>
            <a:ext cx="8568000" cy="677344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buNone/>
              <a:defRPr sz="1667">
                <a:solidFill>
                  <a:schemeClr val="tx1"/>
                </a:solidFill>
              </a:defRPr>
            </a:lvl1pPr>
            <a:lvl2pPr marL="380985" indent="0" algn="ctr">
              <a:buNone/>
              <a:defRPr sz="1667"/>
            </a:lvl2pPr>
            <a:lvl3pPr marL="761970" indent="0" algn="ctr">
              <a:buNone/>
              <a:defRPr sz="1500"/>
            </a:lvl3pPr>
            <a:lvl4pPr marL="1142954" indent="0" algn="ctr">
              <a:buNone/>
              <a:defRPr sz="1333"/>
            </a:lvl4pPr>
            <a:lvl5pPr marL="1523939" indent="0" algn="ctr">
              <a:buNone/>
              <a:defRPr sz="1333"/>
            </a:lvl5pPr>
            <a:lvl6pPr marL="1904924" indent="0" algn="ctr">
              <a:buNone/>
              <a:defRPr sz="1333"/>
            </a:lvl6pPr>
            <a:lvl7pPr marL="2285909" indent="0" algn="ctr">
              <a:buNone/>
              <a:defRPr sz="1333"/>
            </a:lvl7pPr>
            <a:lvl8pPr marL="2666893" indent="0" algn="ctr">
              <a:buNone/>
              <a:defRPr sz="1333"/>
            </a:lvl8pPr>
            <a:lvl9pPr marL="3047878" indent="0" algn="ctr">
              <a:buNone/>
              <a:defRPr sz="1333"/>
            </a:lvl9pPr>
          </a:lstStyle>
          <a:p>
            <a:r>
              <a:rPr lang="de-DE"/>
              <a:t>Formatvorlage des Untertitelmasters durch Klicken bearbeiten</a:t>
            </a:r>
            <a:endParaRPr lang="en-US" dirty="0"/>
          </a:p>
        </p:txBody>
      </p:sp>
      <p:sp>
        <p:nvSpPr>
          <p:cNvPr id="9" name="Slide Number Placeholder 5"/>
          <p:cNvSpPr txBox="1">
            <a:spLocks/>
          </p:cNvSpPr>
          <p:nvPr userDrawn="1"/>
        </p:nvSpPr>
        <p:spPr>
          <a:xfrm>
            <a:off x="320757" y="5189803"/>
            <a:ext cx="1965243" cy="525198"/>
          </a:xfrm>
          <a:prstGeom prst="rect">
            <a:avLst/>
          </a:prstGeom>
        </p:spPr>
        <p:txBody>
          <a:bodyPr lIns="0" tIns="0" rIns="0" bIns="0"/>
          <a:lstStyle>
            <a:defPPr>
              <a:defRPr lang="de-DE"/>
            </a:defPPr>
            <a:lvl1pPr marL="0" algn="l" defTabSz="914400" rtl="0" eaLnBrk="1" latinLnBrk="0" hangingPunct="1">
              <a:defRPr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750" err="1"/>
              <a:t>Social</a:t>
            </a:r>
            <a:r>
              <a:rPr lang="de-DE" sz="750"/>
              <a:t> Networks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750"/>
              <a:t>RWTH Aachen, Summer Semester 2017-2018</a:t>
            </a:r>
          </a:p>
        </p:txBody>
      </p:sp>
      <p:sp>
        <p:nvSpPr>
          <p:cNvPr id="12" name="Footer Placeholder 3"/>
          <p:cNvSpPr>
            <a:spLocks noGrp="1"/>
          </p:cNvSpPr>
          <p:nvPr>
            <p:ph type="ftr" idx="11"/>
          </p:nvPr>
        </p:nvSpPr>
        <p:spPr>
          <a:xfrm>
            <a:off x="2533135" y="5226909"/>
            <a:ext cx="4312508" cy="269223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tx2"/>
                </a:solidFill>
              </a:defRPr>
            </a:lvl1pPr>
          </a:lstStyle>
          <a:p>
            <a:r>
              <a:rPr lang="en-US"/>
              <a:t>W1: Introduction. Basic concepts and definitions.</a:t>
            </a:r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Gerader Verbinder 12"/>
          <p:cNvCxnSpPr/>
          <p:nvPr userDrawn="1"/>
        </p:nvCxnSpPr>
        <p:spPr>
          <a:xfrm>
            <a:off x="287339" y="5033698"/>
            <a:ext cx="85693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288000" y="2073000"/>
            <a:ext cx="8568000" cy="4500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2667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>
          <a:xfrm>
            <a:off x="288000" y="2484000"/>
            <a:ext cx="8568000" cy="1379802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buNone/>
              <a:defRPr sz="1667">
                <a:solidFill>
                  <a:schemeClr val="tx1"/>
                </a:solidFill>
              </a:defRPr>
            </a:lvl1pPr>
            <a:lvl2pPr marL="380985" indent="0" algn="ctr">
              <a:buNone/>
              <a:defRPr sz="1667"/>
            </a:lvl2pPr>
            <a:lvl3pPr marL="761970" indent="0" algn="ctr">
              <a:buNone/>
              <a:defRPr sz="1500"/>
            </a:lvl3pPr>
            <a:lvl4pPr marL="1142954" indent="0" algn="ctr">
              <a:buNone/>
              <a:defRPr sz="1333"/>
            </a:lvl4pPr>
            <a:lvl5pPr marL="1523939" indent="0" algn="ctr">
              <a:buNone/>
              <a:defRPr sz="1333"/>
            </a:lvl5pPr>
            <a:lvl6pPr marL="1904924" indent="0" algn="ctr">
              <a:buNone/>
              <a:defRPr sz="1333"/>
            </a:lvl6pPr>
            <a:lvl7pPr marL="2285909" indent="0" algn="ctr">
              <a:buNone/>
              <a:defRPr sz="1333"/>
            </a:lvl7pPr>
            <a:lvl8pPr marL="2666893" indent="0" algn="ctr">
              <a:buNone/>
              <a:defRPr sz="1333"/>
            </a:lvl8pPr>
            <a:lvl9pPr marL="3047878" indent="0" algn="ctr">
              <a:buNone/>
              <a:defRPr sz="1333"/>
            </a:lvl9pPr>
          </a:lstStyle>
          <a:p>
            <a:r>
              <a:rPr lang="de-DE"/>
              <a:t>Formatvorlage des Untertitelmasters durch Klicken bearbeiten</a:t>
            </a:r>
            <a:endParaRPr lang="en-US" dirty="0"/>
          </a:p>
        </p:txBody>
      </p:sp>
      <p:sp>
        <p:nvSpPr>
          <p:cNvPr id="9" name="Slide Number Placeholder 5"/>
          <p:cNvSpPr txBox="1">
            <a:spLocks/>
          </p:cNvSpPr>
          <p:nvPr userDrawn="1"/>
        </p:nvSpPr>
        <p:spPr>
          <a:xfrm>
            <a:off x="320757" y="5189803"/>
            <a:ext cx="1965243" cy="525198"/>
          </a:xfrm>
          <a:prstGeom prst="rect">
            <a:avLst/>
          </a:prstGeom>
        </p:spPr>
        <p:txBody>
          <a:bodyPr lIns="0" tIns="0" rIns="0" bIns="0"/>
          <a:lstStyle>
            <a:defPPr>
              <a:defRPr lang="de-DE"/>
            </a:defPPr>
            <a:lvl1pPr marL="0" algn="l" defTabSz="914400" rtl="0" eaLnBrk="1" latinLnBrk="0" hangingPunct="1">
              <a:defRPr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750" err="1"/>
              <a:t>Social</a:t>
            </a:r>
            <a:r>
              <a:rPr lang="de-DE" sz="750"/>
              <a:t> Networks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750"/>
              <a:t>RWTH Aachen, Summer Semester 2017-2018</a:t>
            </a:r>
          </a:p>
        </p:txBody>
      </p:sp>
      <p:sp>
        <p:nvSpPr>
          <p:cNvPr id="15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645897" y="5209384"/>
            <a:ext cx="916438" cy="304271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 sz="9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# </a:t>
            </a:r>
            <a:fld id="{643B6938-699C-734A-AADA-439B90F52D3B}" type="slidenum">
              <a:rPr lang="en-US" smtClean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_mittig, horizontale Li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Gerader Verbinder 9"/>
          <p:cNvCxnSpPr/>
          <p:nvPr userDrawn="1"/>
        </p:nvCxnSpPr>
        <p:spPr>
          <a:xfrm>
            <a:off x="287339" y="2530740"/>
            <a:ext cx="85693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288000" y="2073000"/>
            <a:ext cx="8568000" cy="4500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2667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288000" y="2664000"/>
            <a:ext cx="8568000" cy="1379802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buNone/>
              <a:defRPr sz="1667">
                <a:solidFill>
                  <a:schemeClr val="tx1"/>
                </a:solidFill>
              </a:defRPr>
            </a:lvl1pPr>
            <a:lvl2pPr marL="380985" indent="0" algn="ctr">
              <a:buNone/>
              <a:defRPr sz="1667"/>
            </a:lvl2pPr>
            <a:lvl3pPr marL="761970" indent="0" algn="ctr">
              <a:buNone/>
              <a:defRPr sz="1500"/>
            </a:lvl3pPr>
            <a:lvl4pPr marL="1142954" indent="0" algn="ctr">
              <a:buNone/>
              <a:defRPr sz="1333"/>
            </a:lvl4pPr>
            <a:lvl5pPr marL="1523939" indent="0" algn="ctr">
              <a:buNone/>
              <a:defRPr sz="1333"/>
            </a:lvl5pPr>
            <a:lvl6pPr marL="1904924" indent="0" algn="ctr">
              <a:buNone/>
              <a:defRPr sz="1333"/>
            </a:lvl6pPr>
            <a:lvl7pPr marL="2285909" indent="0" algn="ctr">
              <a:buNone/>
              <a:defRPr sz="1333"/>
            </a:lvl7pPr>
            <a:lvl8pPr marL="2666893" indent="0" algn="ctr">
              <a:buNone/>
              <a:defRPr sz="1333"/>
            </a:lvl8pPr>
            <a:lvl9pPr marL="3047878" indent="0" algn="ctr">
              <a:buNone/>
              <a:defRPr sz="1333"/>
            </a:lvl9pPr>
          </a:lstStyle>
          <a:p>
            <a:r>
              <a:rPr lang="de-DE"/>
              <a:t>Formatvorlage des Untertitelmasters durch Klicken bearbeiten</a:t>
            </a:r>
            <a:endParaRPr lang="en-US" dirty="0"/>
          </a:p>
        </p:txBody>
      </p:sp>
      <p:sp>
        <p:nvSpPr>
          <p:cNvPr id="10" name="Slide Number Placeholder 5"/>
          <p:cNvSpPr txBox="1">
            <a:spLocks/>
          </p:cNvSpPr>
          <p:nvPr userDrawn="1"/>
        </p:nvSpPr>
        <p:spPr>
          <a:xfrm>
            <a:off x="320757" y="5189803"/>
            <a:ext cx="1965243" cy="525198"/>
          </a:xfrm>
          <a:prstGeom prst="rect">
            <a:avLst/>
          </a:prstGeom>
        </p:spPr>
        <p:txBody>
          <a:bodyPr lIns="0" tIns="0" rIns="0" bIns="0"/>
          <a:lstStyle>
            <a:defPPr>
              <a:defRPr lang="de-DE"/>
            </a:defPPr>
            <a:lvl1pPr marL="0" algn="l" defTabSz="914400" rtl="0" eaLnBrk="1" latinLnBrk="0" hangingPunct="1">
              <a:defRPr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750" noProof="0"/>
              <a:t>Social Networks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750" noProof="0"/>
              <a:t>RWTH Aachen, Summer Semester 2017-2018</a:t>
            </a:r>
          </a:p>
        </p:txBody>
      </p:sp>
      <p:sp>
        <p:nvSpPr>
          <p:cNvPr id="15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645897" y="5209384"/>
            <a:ext cx="916438" cy="304271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 sz="9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# </a:t>
            </a:r>
            <a:fld id="{643B6938-699C-734A-AADA-439B90F52D3B}" type="slidenum">
              <a:rPr lang="en-US" smtClean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000" y="168000"/>
            <a:ext cx="8568000" cy="4530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defRPr sz="1667" b="1">
                <a:solidFill>
                  <a:schemeClr val="tx2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8000" y="960000"/>
            <a:ext cx="8568000" cy="210000"/>
          </a:xfrm>
          <a:prstGeom prst="rect">
            <a:avLst/>
          </a:prstGeom>
          <a:noFill/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67" b="1" i="0"/>
            </a:lvl1pPr>
            <a:lvl2pPr marL="179993" indent="149994">
              <a:buClr>
                <a:schemeClr val="tx2"/>
              </a:buClr>
              <a:defRPr sz="1500"/>
            </a:lvl2pPr>
            <a:lvl3pPr marL="359986" indent="149994">
              <a:buClr>
                <a:schemeClr val="tx2"/>
              </a:buClr>
              <a:buFont typeface="Symbol" panose="05050102010706020507" pitchFamily="18" charset="2"/>
              <a:buChar char="-"/>
              <a:defRPr sz="1333"/>
            </a:lvl3pPr>
            <a:lvl4pPr marL="539978" indent="149994">
              <a:buClr>
                <a:schemeClr val="tx2"/>
              </a:buClr>
              <a:buFont typeface="Wingdings" panose="05000000000000000000" pitchFamily="2" charset="2"/>
              <a:buChar char="§"/>
              <a:defRPr sz="1333"/>
            </a:lvl4pPr>
            <a:lvl5pPr marL="719971" indent="149994">
              <a:buClr>
                <a:schemeClr val="tx2"/>
              </a:buClr>
              <a:buFont typeface="Arial" panose="020B0604020202020204" pitchFamily="34" charset="0"/>
              <a:buChar char="-"/>
              <a:defRPr sz="1333"/>
            </a:lvl5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2"/>
          </p:nvPr>
        </p:nvSpPr>
        <p:spPr>
          <a:xfrm>
            <a:off x="287339" y="1404000"/>
            <a:ext cx="8569325" cy="312605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de-DE"/>
              <a:t>Textmasterformat bearbeiten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Grafik 6"/>
          <p:cNvPicPr>
            <a:picLocks noChangeAspect="1"/>
          </p:cNvPicPr>
          <p:nvPr/>
        </p:nvPicPr>
        <p:blipFill>
          <a:blip r:embed="rId23" cstate="print"/>
          <a:srcRect/>
          <a:stretch>
            <a:fillRect/>
          </a:stretch>
        </p:blipFill>
        <p:spPr bwMode="auto">
          <a:xfrm>
            <a:off x="7204075" y="5036345"/>
            <a:ext cx="1779588" cy="678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Slide Number Placeholder 5"/>
          <p:cNvSpPr txBox="1">
            <a:spLocks/>
          </p:cNvSpPr>
          <p:nvPr/>
        </p:nvSpPr>
        <p:spPr>
          <a:xfrm>
            <a:off x="320757" y="5189803"/>
            <a:ext cx="1965243" cy="525198"/>
          </a:xfrm>
          <a:prstGeom prst="rect">
            <a:avLst/>
          </a:prstGeom>
        </p:spPr>
        <p:txBody>
          <a:bodyPr lIns="0" tIns="0" rIns="0" bIns="0"/>
          <a:lstStyle>
            <a:defPPr>
              <a:defRPr lang="de-DE"/>
            </a:defPPr>
            <a:lvl1pPr marL="0" algn="l" defTabSz="914400" rtl="0" eaLnBrk="1" latinLnBrk="0" hangingPunct="1">
              <a:defRPr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750" noProof="0" dirty="0"/>
              <a:t>RWTH Aachen, Summer Semester 2018</a:t>
            </a:r>
          </a:p>
        </p:txBody>
      </p:sp>
      <p:cxnSp>
        <p:nvCxnSpPr>
          <p:cNvPr id="11" name="Gerader Verbinder 10"/>
          <p:cNvCxnSpPr/>
          <p:nvPr/>
        </p:nvCxnSpPr>
        <p:spPr>
          <a:xfrm>
            <a:off x="287339" y="678657"/>
            <a:ext cx="85693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r Verbinder 11"/>
          <p:cNvCxnSpPr/>
          <p:nvPr/>
        </p:nvCxnSpPr>
        <p:spPr>
          <a:xfrm>
            <a:off x="287339" y="5033698"/>
            <a:ext cx="85693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645897" y="5209384"/>
            <a:ext cx="916438" cy="304271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 sz="9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# </a:t>
            </a:r>
            <a:fld id="{643B6938-699C-734A-AADA-439B90F52D3B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5525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20" r:id="rId2"/>
    <p:sldLayoutId id="2147483726" r:id="rId3"/>
    <p:sldLayoutId id="2147483724" r:id="rId4"/>
    <p:sldLayoutId id="2147483716" r:id="rId5"/>
    <p:sldLayoutId id="2147483717" r:id="rId6"/>
    <p:sldLayoutId id="2147483718" r:id="rId7"/>
    <p:sldLayoutId id="2147483719" r:id="rId8"/>
    <p:sldLayoutId id="2147483721" r:id="rId9"/>
    <p:sldLayoutId id="2147483722" r:id="rId10"/>
    <p:sldLayoutId id="2147483723" r:id="rId11"/>
    <p:sldLayoutId id="2147483725" r:id="rId12"/>
    <p:sldLayoutId id="2147483727" r:id="rId13"/>
    <p:sldLayoutId id="2147483728" r:id="rId14"/>
    <p:sldLayoutId id="2147483729" r:id="rId15"/>
    <p:sldLayoutId id="2147483730" r:id="rId16"/>
    <p:sldLayoutId id="2147483731" r:id="rId17"/>
    <p:sldLayoutId id="2147483732" r:id="rId18"/>
    <p:sldLayoutId id="2147483733" r:id="rId19"/>
    <p:sldLayoutId id="2147483734" r:id="rId20"/>
    <p:sldLayoutId id="2147483735" r:id="rId21"/>
  </p:sldLayoutIdLst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67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67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67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67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67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380985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67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76197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67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142954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67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523939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67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179909" indent="-179909" algn="l" defTabSz="179909" rtl="0" eaLnBrk="1" fontAlgn="base" hangingPunct="1">
        <a:spcBef>
          <a:spcPct val="0"/>
        </a:spcBef>
        <a:spcAft>
          <a:spcPct val="0"/>
        </a:spcAft>
        <a:buClr>
          <a:schemeClr val="tx2"/>
        </a:buClr>
        <a:buFont typeface="Arial" pitchFamily="34" charset="0"/>
        <a:buChar char="•"/>
        <a:tabLst>
          <a:tab pos="179909" algn="l"/>
        </a:tabLst>
        <a:defRPr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359819" indent="-179909" algn="l" rtl="0" eaLnBrk="1" fontAlgn="base" hangingPunct="1">
        <a:spcBef>
          <a:spcPct val="0"/>
        </a:spcBef>
        <a:spcAft>
          <a:spcPct val="0"/>
        </a:spcAft>
        <a:buClr>
          <a:schemeClr val="tx2"/>
        </a:buClr>
        <a:buFont typeface="Symbol" pitchFamily="18" charset="2"/>
        <a:buChar char="-"/>
        <a:tabLst>
          <a:tab pos="359819" algn="l"/>
        </a:tabLst>
        <a:defRPr sz="1333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539728" indent="-179909" algn="l" defTabSz="179909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0000"/>
        <a:buFont typeface="Wingdings" pitchFamily="2" charset="2"/>
        <a:buChar char="§"/>
        <a:tabLst>
          <a:tab pos="539728" algn="l"/>
        </a:tabLst>
        <a:defRPr sz="1333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719638" indent="-179909" algn="l" defTabSz="179909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100000"/>
        <a:buFont typeface="Arial" pitchFamily="34" charset="0"/>
        <a:buChar char="-"/>
        <a:tabLst>
          <a:tab pos="719638" algn="l"/>
        </a:tabLst>
        <a:defRPr sz="1333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719638" indent="-179909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buClr>
          <a:schemeClr val="tx2"/>
        </a:buClr>
        <a:buFont typeface="Arial" pitchFamily="34" charset="0"/>
        <a:buChar char="-"/>
        <a:tabLst>
          <a:tab pos="746095" algn="l"/>
        </a:tabLst>
        <a:defRPr sz="1333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095416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476401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857386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238370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0985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61970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42954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23939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04924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85909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666893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047878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7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5" Type="http://schemas.openxmlformats.org/officeDocument/2006/relationships/image" Target="../media/image19.png"/><Relationship Id="rId4" Type="http://schemas.openxmlformats.org/officeDocument/2006/relationships/image" Target="../media/image140.PNG"/><Relationship Id="rId9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14/relationships/chartEx" Target="../charts/chartEx1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Are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moving</a:t>
            </a:r>
            <a:r>
              <a:rPr lang="de-DE" dirty="0"/>
              <a:t> </a:t>
            </a:r>
            <a:r>
              <a:rPr lang="de-DE"/>
              <a:t>predictably</a:t>
            </a:r>
            <a:r>
              <a:rPr lang="nl-NL" dirty="0"/>
              <a:t>?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531823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Procedure</a:t>
            </a:r>
            <a:r>
              <a:rPr lang="de-DE" dirty="0"/>
              <a:t> </a:t>
            </a:r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– </a:t>
            </a:r>
            <a:r>
              <a:rPr lang="de-DE" dirty="0" err="1">
                <a:solidFill>
                  <a:schemeClr val="bg2">
                    <a:lumMod val="75000"/>
                  </a:schemeClr>
                </a:solidFill>
              </a:rPr>
              <a:t>What</a:t>
            </a:r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dirty="0" err="1">
                <a:solidFill>
                  <a:schemeClr val="bg2">
                    <a:lumMod val="75000"/>
                  </a:schemeClr>
                </a:solidFill>
              </a:rPr>
              <a:t>have</a:t>
            </a:r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dirty="0" err="1">
                <a:solidFill>
                  <a:schemeClr val="bg2">
                    <a:lumMod val="75000"/>
                  </a:schemeClr>
                </a:solidFill>
              </a:rPr>
              <a:t>we</a:t>
            </a:r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dirty="0" err="1">
                <a:solidFill>
                  <a:schemeClr val="bg2">
                    <a:lumMod val="75000"/>
                  </a:schemeClr>
                </a:solidFill>
              </a:rPr>
              <a:t>done</a:t>
            </a:r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?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288002" y="959999"/>
            <a:ext cx="3074324" cy="1859401"/>
          </a:xfrm>
        </p:spPr>
        <p:txBody>
          <a:bodyPr/>
          <a:lstStyle/>
          <a:p>
            <a:r>
              <a:rPr lang="de-DE" dirty="0" err="1"/>
              <a:t>Testdata</a:t>
            </a:r>
            <a:r>
              <a:rPr lang="de-DE" dirty="0"/>
              <a:t>-Generator</a:t>
            </a:r>
          </a:p>
          <a:p>
            <a:pPr marL="342900" indent="-342900">
              <a:buFont typeface="+mj-lt"/>
              <a:buAutoNum type="arabicPeriod" startAt="3"/>
            </a:pPr>
            <a:r>
              <a:rPr lang="de-DE" dirty="0" err="1"/>
              <a:t>Vector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set</a:t>
            </a:r>
            <a:endParaRPr lang="de-DE" dirty="0"/>
          </a:p>
          <a:p>
            <a:pPr marL="342900" indent="-342900">
              <a:buFont typeface="+mj-lt"/>
              <a:buAutoNum type="arabicPeriod" startAt="3"/>
            </a:pPr>
            <a:endParaRPr lang="de-DE" dirty="0"/>
          </a:p>
          <a:p>
            <a:pPr marL="342900" indent="-342900">
              <a:buFont typeface="+mj-lt"/>
              <a:buAutoNum type="arabicPeriod" startAt="3"/>
            </a:pP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pPr marL="342900" indent="-342900">
              <a:buFont typeface="+mj-lt"/>
              <a:buAutoNum type="arabicPeriod" startAt="4"/>
            </a:pPr>
            <a:r>
              <a:rPr lang="de-DE" dirty="0" err="1"/>
              <a:t>Aggregated</a:t>
            </a:r>
            <a:r>
              <a:rPr lang="de-DE" dirty="0"/>
              <a:t> </a:t>
            </a:r>
            <a:r>
              <a:rPr lang="de-DE" dirty="0" err="1"/>
              <a:t>vector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set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# </a:t>
            </a:r>
            <a:fld id="{643B6938-699C-734A-AADA-439B90F52D3B}" type="slidenum">
              <a:rPr lang="en-US" smtClean="0"/>
              <a:pPr/>
              <a:t>10</a:t>
            </a:fld>
            <a:endParaRPr lang="en-US" dirty="0"/>
          </a:p>
        </p:txBody>
      </p:sp>
      <p:grpSp>
        <p:nvGrpSpPr>
          <p:cNvPr id="15" name="Gruppieren 14"/>
          <p:cNvGrpSpPr/>
          <p:nvPr/>
        </p:nvGrpSpPr>
        <p:grpSpPr>
          <a:xfrm>
            <a:off x="478227" y="1618571"/>
            <a:ext cx="8182818" cy="719296"/>
            <a:chOff x="801288" y="1638300"/>
            <a:chExt cx="8182818" cy="71929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feld 3"/>
                <p:cNvSpPr txBox="1"/>
                <p:nvPr/>
              </p:nvSpPr>
              <p:spPr>
                <a:xfrm>
                  <a:off x="801288" y="1638300"/>
                  <a:ext cx="8182818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,…</m:t>
                        </m:r>
                        <m:sSub>
                          <m:sSubPr>
                            <m:ctrlP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413</m:t>
                            </m:r>
                          </m:sub>
                        </m:s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,…</m:t>
                        </m:r>
                        <m:sSub>
                          <m:sSubPr>
                            <m:ctrlP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413</m:t>
                            </m:r>
                          </m:sub>
                        </m:s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𝐴𝑀</m:t>
                        </m:r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𝑀𝐷</m:t>
                        </m:r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𝑃𝑀</m:t>
                        </m:r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𝑀𝑁</m:t>
                        </m:r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,…</m:t>
                        </m:r>
                        <m:sSub>
                          <m:sSubPr>
                            <m:ctrlP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7</m:t>
                            </m:r>
                          </m:sub>
                        </m:s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𝑀𝑜</m:t>
                        </m:r>
                        <m:sSub>
                          <m:sSubPr>
                            <m:ctrlP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𝑀𝑜</m:t>
                        </m:r>
                        <m:sSub>
                          <m:sSubPr>
                            <m:ctrlP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7</m:t>
                            </m:r>
                          </m:sub>
                        </m:s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𝐷𝑒𝑠𝑡</m:t>
                            </m:r>
                          </m:sub>
                        </m:s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𝐷𝑖𝑠𝑡</m:t>
                            </m:r>
                          </m:sub>
                        </m:s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𝑠𝑡𝑟𝑎𝑡𝑎</m:t>
                        </m:r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de-DE" sz="1600" dirty="0"/>
                </a:p>
              </p:txBody>
            </p:sp>
          </mc:Choice>
          <mc:Fallback xmlns="">
            <p:sp>
              <p:nvSpPr>
                <p:cNvPr id="4" name="Textfeld 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1288" y="1638300"/>
                  <a:ext cx="8182818" cy="338554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Geschweifte Klammer links 6"/>
            <p:cNvSpPr/>
            <p:nvPr/>
          </p:nvSpPr>
          <p:spPr>
            <a:xfrm rot="16200000">
              <a:off x="1390650" y="1548229"/>
              <a:ext cx="95250" cy="952500"/>
            </a:xfrm>
            <a:prstGeom prst="leftBrace">
              <a:avLst/>
            </a:prstGeom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Geschweifte Klammer links 9"/>
            <p:cNvSpPr/>
            <p:nvPr/>
          </p:nvSpPr>
          <p:spPr>
            <a:xfrm rot="16200000">
              <a:off x="2380186" y="1548229"/>
              <a:ext cx="95250" cy="952500"/>
            </a:xfrm>
            <a:prstGeom prst="leftBrace">
              <a:avLst/>
            </a:prstGeom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Geschweifte Klammer links 10"/>
            <p:cNvSpPr/>
            <p:nvPr/>
          </p:nvSpPr>
          <p:spPr>
            <a:xfrm rot="16200000">
              <a:off x="3661298" y="1256651"/>
              <a:ext cx="95250" cy="1535653"/>
            </a:xfrm>
            <a:prstGeom prst="leftBrace">
              <a:avLst/>
            </a:prstGeom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Geschweifte Klammer links 11"/>
            <p:cNvSpPr/>
            <p:nvPr/>
          </p:nvSpPr>
          <p:spPr>
            <a:xfrm rot="16200000">
              <a:off x="4847692" y="1642946"/>
              <a:ext cx="95251" cy="763064"/>
            </a:xfrm>
            <a:prstGeom prst="leftBrace">
              <a:avLst/>
            </a:prstGeom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Geschweifte Klammer links 12"/>
            <p:cNvSpPr/>
            <p:nvPr/>
          </p:nvSpPr>
          <p:spPr>
            <a:xfrm rot="16200000">
              <a:off x="5899834" y="1399688"/>
              <a:ext cx="95251" cy="1249580"/>
            </a:xfrm>
            <a:prstGeom prst="leftBrace">
              <a:avLst/>
            </a:prstGeom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" name="Geschweifte Klammer links 13"/>
            <p:cNvSpPr/>
            <p:nvPr/>
          </p:nvSpPr>
          <p:spPr>
            <a:xfrm rot="16200000">
              <a:off x="7681011" y="1047261"/>
              <a:ext cx="95252" cy="1954432"/>
            </a:xfrm>
            <a:prstGeom prst="leftBrace">
              <a:avLst/>
            </a:prstGeom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" name="Textfeld 7"/>
            <p:cNvSpPr txBox="1"/>
            <p:nvPr/>
          </p:nvSpPr>
          <p:spPr>
            <a:xfrm>
              <a:off x="1236980" y="2111375"/>
              <a:ext cx="39626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000" dirty="0"/>
                <a:t>413</a:t>
              </a:r>
            </a:p>
          </p:txBody>
        </p:sp>
        <p:sp>
          <p:nvSpPr>
            <p:cNvPr id="17" name="Textfeld 16"/>
            <p:cNvSpPr txBox="1"/>
            <p:nvPr/>
          </p:nvSpPr>
          <p:spPr>
            <a:xfrm>
              <a:off x="2229680" y="2111375"/>
              <a:ext cx="39626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000" dirty="0"/>
                <a:t>413</a:t>
              </a:r>
            </a:p>
          </p:txBody>
        </p:sp>
        <p:sp>
          <p:nvSpPr>
            <p:cNvPr id="18" name="Textfeld 17"/>
            <p:cNvSpPr txBox="1"/>
            <p:nvPr/>
          </p:nvSpPr>
          <p:spPr>
            <a:xfrm>
              <a:off x="3581324" y="2111375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000" dirty="0"/>
                <a:t>4</a:t>
              </a:r>
            </a:p>
          </p:txBody>
        </p:sp>
        <p:sp>
          <p:nvSpPr>
            <p:cNvPr id="19" name="Textfeld 18"/>
            <p:cNvSpPr txBox="1"/>
            <p:nvPr/>
          </p:nvSpPr>
          <p:spPr>
            <a:xfrm>
              <a:off x="4765098" y="2111375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000" dirty="0"/>
                <a:t>7</a:t>
              </a:r>
            </a:p>
          </p:txBody>
        </p:sp>
        <p:sp>
          <p:nvSpPr>
            <p:cNvPr id="20" name="Textfeld 19"/>
            <p:cNvSpPr txBox="1"/>
            <p:nvPr/>
          </p:nvSpPr>
          <p:spPr>
            <a:xfrm>
              <a:off x="5819860" y="2111375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000" dirty="0"/>
                <a:t>7</a:t>
              </a:r>
            </a:p>
          </p:txBody>
        </p:sp>
        <p:sp>
          <p:nvSpPr>
            <p:cNvPr id="21" name="Textfeld 20"/>
            <p:cNvSpPr txBox="1"/>
            <p:nvPr/>
          </p:nvSpPr>
          <p:spPr>
            <a:xfrm>
              <a:off x="7601038" y="2111375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000" dirty="0"/>
                <a:t>5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feld 21"/>
              <p:cNvSpPr txBox="1"/>
              <p:nvPr/>
            </p:nvSpPr>
            <p:spPr>
              <a:xfrm>
                <a:off x="8189089" y="2023621"/>
                <a:ext cx="669542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DE" sz="1000" b="0" i="0" smtClean="0">
                          <a:latin typeface="Cambria Math" panose="02040503050406030204" pitchFamily="18" charset="0"/>
                        </a:rPr>
                        <m:t>Σ</m:t>
                      </m:r>
                      <m:r>
                        <a:rPr lang="de-DE" sz="1000" b="0" i="1" smtClean="0">
                          <a:latin typeface="Cambria Math" panose="02040503050406030204" pitchFamily="18" charset="0"/>
                        </a:rPr>
                        <m:t>=849</m:t>
                      </m:r>
                    </m:oMath>
                  </m:oMathPara>
                </a14:m>
                <a:endParaRPr lang="de-DE" sz="1000" dirty="0"/>
              </a:p>
            </p:txBody>
          </p:sp>
        </mc:Choice>
        <mc:Fallback xmlns="">
          <p:sp>
            <p:nvSpPr>
              <p:cNvPr id="22" name="Textfeld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9089" y="2023621"/>
                <a:ext cx="669542" cy="24622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8" name="Gruppieren 37"/>
          <p:cNvGrpSpPr/>
          <p:nvPr/>
        </p:nvGrpSpPr>
        <p:grpSpPr>
          <a:xfrm>
            <a:off x="590535" y="3155586"/>
            <a:ext cx="2736998" cy="830997"/>
            <a:chOff x="523629" y="2858670"/>
            <a:chExt cx="2736998" cy="830997"/>
          </a:xfrm>
        </p:grpSpPr>
        <p:sp>
          <p:nvSpPr>
            <p:cNvPr id="23" name="Textfeld 22"/>
            <p:cNvSpPr txBox="1"/>
            <p:nvPr/>
          </p:nvSpPr>
          <p:spPr>
            <a:xfrm>
              <a:off x="523629" y="2858670"/>
              <a:ext cx="103906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600" dirty="0"/>
                <a:t>Also </a:t>
              </a:r>
              <a:r>
                <a:rPr lang="de-DE" sz="1600" dirty="0" err="1"/>
                <a:t>add</a:t>
              </a:r>
              <a:r>
                <a:rPr lang="de-DE" sz="1600" dirty="0"/>
                <a:t>:</a:t>
              </a:r>
            </a:p>
            <a:p>
              <a:endParaRPr lang="de-DE" sz="1600" dirty="0"/>
            </a:p>
            <a:p>
              <a:endParaRPr lang="de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feld 23"/>
                <p:cNvSpPr txBox="1"/>
                <p:nvPr/>
              </p:nvSpPr>
              <p:spPr>
                <a:xfrm>
                  <a:off x="1594658" y="2858670"/>
                  <a:ext cx="1665969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𝑠𝑡𝑟𝑎𝑡𝑎𝐺𝑟𝑜𝑢𝑝𝑒𝑑</m:t>
                        </m:r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de-DE" sz="1600" dirty="0"/>
                </a:p>
              </p:txBody>
            </p:sp>
          </mc:Choice>
          <mc:Fallback xmlns="">
            <p:sp>
              <p:nvSpPr>
                <p:cNvPr id="24" name="Textfeld 2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94658" y="2858670"/>
                  <a:ext cx="1665969" cy="338554"/>
                </a:xfrm>
                <a:prstGeom prst="rect">
                  <a:avLst/>
                </a:prstGeom>
                <a:blipFill>
                  <a:blip r:embed="rId5"/>
                  <a:stretch>
                    <a:fillRect b="-12727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5" name="Gruppieren 24"/>
          <p:cNvGrpSpPr/>
          <p:nvPr/>
        </p:nvGrpSpPr>
        <p:grpSpPr>
          <a:xfrm>
            <a:off x="2052535" y="3587088"/>
            <a:ext cx="5038930" cy="1047565"/>
            <a:chOff x="3586579" y="2627790"/>
            <a:chExt cx="5038930" cy="1047565"/>
          </a:xfrm>
        </p:grpSpPr>
        <p:grpSp>
          <p:nvGrpSpPr>
            <p:cNvPr id="26" name="Gruppieren 25"/>
            <p:cNvGrpSpPr/>
            <p:nvPr/>
          </p:nvGrpSpPr>
          <p:grpSpPr>
            <a:xfrm>
              <a:off x="3586579" y="2627790"/>
              <a:ext cx="1620460" cy="1047565"/>
              <a:chOff x="3586579" y="2627790"/>
              <a:chExt cx="1620460" cy="1047565"/>
            </a:xfrm>
          </p:grpSpPr>
          <p:sp>
            <p:nvSpPr>
              <p:cNvPr id="35" name="Abgerundetes Rechteck 34"/>
              <p:cNvSpPr/>
              <p:nvPr/>
            </p:nvSpPr>
            <p:spPr>
              <a:xfrm>
                <a:off x="3586579" y="2627790"/>
                <a:ext cx="1620460" cy="1047565"/>
              </a:xfrm>
              <a:prstGeom prst="roundRect">
                <a:avLst/>
              </a:prstGeom>
              <a:solidFill>
                <a:schemeClr val="accent2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  <a:p>
                <a:pPr algn="ctr"/>
                <a:endParaRPr lang="de-DE" dirty="0"/>
              </a:p>
              <a:p>
                <a:pPr algn="ctr"/>
                <a:endParaRPr lang="de-DE" dirty="0"/>
              </a:p>
              <a:p>
                <a:pPr algn="ctr"/>
                <a:r>
                  <a:rPr lang="de-DE" dirty="0" err="1"/>
                  <a:t>Strata</a:t>
                </a:r>
                <a:r>
                  <a:rPr lang="de-DE" dirty="0"/>
                  <a:t> 1-2</a:t>
                </a:r>
              </a:p>
            </p:txBody>
          </p:sp>
          <p:sp>
            <p:nvSpPr>
              <p:cNvPr id="36" name="Abgerundetes Rechteck 35"/>
              <p:cNvSpPr/>
              <p:nvPr/>
            </p:nvSpPr>
            <p:spPr>
              <a:xfrm>
                <a:off x="3675355" y="2716567"/>
                <a:ext cx="1438183" cy="31071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 err="1"/>
                  <a:t>Strata</a:t>
                </a:r>
                <a:r>
                  <a:rPr lang="de-DE" dirty="0"/>
                  <a:t> 1</a:t>
                </a:r>
              </a:p>
            </p:txBody>
          </p:sp>
          <p:sp>
            <p:nvSpPr>
              <p:cNvPr id="37" name="Abgerundetes Rechteck 36"/>
              <p:cNvSpPr/>
              <p:nvPr/>
            </p:nvSpPr>
            <p:spPr>
              <a:xfrm>
                <a:off x="3675354" y="3042706"/>
                <a:ext cx="1438183" cy="31071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 err="1"/>
                  <a:t>Strata</a:t>
                </a:r>
                <a:r>
                  <a:rPr lang="de-DE" dirty="0"/>
                  <a:t> 2</a:t>
                </a:r>
              </a:p>
            </p:txBody>
          </p:sp>
        </p:grpSp>
        <p:grpSp>
          <p:nvGrpSpPr>
            <p:cNvPr id="27" name="Gruppieren 26"/>
            <p:cNvGrpSpPr/>
            <p:nvPr/>
          </p:nvGrpSpPr>
          <p:grpSpPr>
            <a:xfrm>
              <a:off x="5295814" y="2627790"/>
              <a:ext cx="1620460" cy="1047565"/>
              <a:chOff x="3586579" y="2627790"/>
              <a:chExt cx="1620460" cy="1047565"/>
            </a:xfrm>
          </p:grpSpPr>
          <p:sp>
            <p:nvSpPr>
              <p:cNvPr id="32" name="Abgerundetes Rechteck 31"/>
              <p:cNvSpPr/>
              <p:nvPr/>
            </p:nvSpPr>
            <p:spPr>
              <a:xfrm>
                <a:off x="3586579" y="2627790"/>
                <a:ext cx="1620460" cy="1047565"/>
              </a:xfrm>
              <a:prstGeom prst="roundRect">
                <a:avLst/>
              </a:prstGeom>
              <a:solidFill>
                <a:schemeClr val="accent2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  <a:p>
                <a:pPr algn="ctr"/>
                <a:endParaRPr lang="de-DE" dirty="0"/>
              </a:p>
              <a:p>
                <a:pPr algn="ctr"/>
                <a:endParaRPr lang="de-DE" dirty="0"/>
              </a:p>
              <a:p>
                <a:pPr algn="ctr"/>
                <a:r>
                  <a:rPr lang="de-DE" dirty="0" err="1"/>
                  <a:t>Strata</a:t>
                </a:r>
                <a:r>
                  <a:rPr lang="de-DE" dirty="0"/>
                  <a:t> 3-4</a:t>
                </a:r>
              </a:p>
            </p:txBody>
          </p:sp>
          <p:sp>
            <p:nvSpPr>
              <p:cNvPr id="33" name="Abgerundetes Rechteck 32"/>
              <p:cNvSpPr/>
              <p:nvPr/>
            </p:nvSpPr>
            <p:spPr>
              <a:xfrm>
                <a:off x="3675355" y="2716567"/>
                <a:ext cx="1438183" cy="31071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 err="1"/>
                  <a:t>Strata</a:t>
                </a:r>
                <a:r>
                  <a:rPr lang="de-DE" dirty="0"/>
                  <a:t> 3</a:t>
                </a:r>
              </a:p>
            </p:txBody>
          </p:sp>
          <p:sp>
            <p:nvSpPr>
              <p:cNvPr id="34" name="Abgerundetes Rechteck 33"/>
              <p:cNvSpPr/>
              <p:nvPr/>
            </p:nvSpPr>
            <p:spPr>
              <a:xfrm>
                <a:off x="3675354" y="3042706"/>
                <a:ext cx="1438183" cy="31071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 err="1"/>
                  <a:t>Strata</a:t>
                </a:r>
                <a:r>
                  <a:rPr lang="de-DE" dirty="0"/>
                  <a:t> 4</a:t>
                </a:r>
              </a:p>
            </p:txBody>
          </p:sp>
        </p:grpSp>
        <p:grpSp>
          <p:nvGrpSpPr>
            <p:cNvPr id="28" name="Gruppieren 27"/>
            <p:cNvGrpSpPr/>
            <p:nvPr/>
          </p:nvGrpSpPr>
          <p:grpSpPr>
            <a:xfrm>
              <a:off x="7005049" y="2627790"/>
              <a:ext cx="1620460" cy="1047565"/>
              <a:chOff x="3586579" y="2627790"/>
              <a:chExt cx="1620460" cy="1047565"/>
            </a:xfrm>
          </p:grpSpPr>
          <p:sp>
            <p:nvSpPr>
              <p:cNvPr id="29" name="Abgerundetes Rechteck 28"/>
              <p:cNvSpPr/>
              <p:nvPr/>
            </p:nvSpPr>
            <p:spPr>
              <a:xfrm>
                <a:off x="3586579" y="2627790"/>
                <a:ext cx="1620460" cy="1047565"/>
              </a:xfrm>
              <a:prstGeom prst="roundRect">
                <a:avLst/>
              </a:prstGeom>
              <a:solidFill>
                <a:schemeClr val="accent2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  <a:p>
                <a:pPr algn="ctr"/>
                <a:endParaRPr lang="de-DE" dirty="0"/>
              </a:p>
              <a:p>
                <a:pPr algn="ctr"/>
                <a:endParaRPr lang="de-DE" dirty="0"/>
              </a:p>
              <a:p>
                <a:pPr algn="ctr"/>
                <a:r>
                  <a:rPr lang="de-DE" dirty="0" err="1"/>
                  <a:t>Strata</a:t>
                </a:r>
                <a:r>
                  <a:rPr lang="de-DE" dirty="0"/>
                  <a:t> 5-6</a:t>
                </a:r>
              </a:p>
            </p:txBody>
          </p:sp>
          <p:sp>
            <p:nvSpPr>
              <p:cNvPr id="30" name="Abgerundetes Rechteck 29"/>
              <p:cNvSpPr/>
              <p:nvPr/>
            </p:nvSpPr>
            <p:spPr>
              <a:xfrm>
                <a:off x="3675355" y="2716567"/>
                <a:ext cx="1438183" cy="31071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 err="1"/>
                  <a:t>Strata</a:t>
                </a:r>
                <a:r>
                  <a:rPr lang="de-DE" dirty="0"/>
                  <a:t> 5</a:t>
                </a:r>
              </a:p>
            </p:txBody>
          </p:sp>
          <p:sp>
            <p:nvSpPr>
              <p:cNvPr id="31" name="Abgerundetes Rechteck 30"/>
              <p:cNvSpPr/>
              <p:nvPr/>
            </p:nvSpPr>
            <p:spPr>
              <a:xfrm>
                <a:off x="3675354" y="3042706"/>
                <a:ext cx="1438183" cy="31071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 err="1"/>
                  <a:t>Strata</a:t>
                </a:r>
                <a:r>
                  <a:rPr lang="de-DE" dirty="0"/>
                  <a:t> 6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53253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2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Rapidminer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k-</a:t>
            </a:r>
            <a:r>
              <a:rPr lang="de-DE" dirty="0" err="1"/>
              <a:t>means</a:t>
            </a:r>
            <a:r>
              <a:rPr lang="de-DE" dirty="0"/>
              <a:t> </a:t>
            </a:r>
            <a:r>
              <a:rPr lang="de-DE" dirty="0" err="1"/>
              <a:t>clustering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# </a:t>
            </a:r>
            <a:fld id="{643B6938-699C-734A-AADA-439B90F52D3B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0493" y="1266031"/>
            <a:ext cx="6823014" cy="36436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488803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Rapidminer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k-</a:t>
            </a:r>
            <a:r>
              <a:rPr lang="de-DE" dirty="0" err="1"/>
              <a:t>means</a:t>
            </a:r>
            <a:r>
              <a:rPr lang="de-DE" dirty="0"/>
              <a:t> </a:t>
            </a:r>
            <a:r>
              <a:rPr lang="de-DE" dirty="0" err="1"/>
              <a:t>clustering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# </a:t>
            </a:r>
            <a:fld id="{643B6938-699C-734A-AADA-439B90F52D3B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8509" y="716906"/>
            <a:ext cx="5700700" cy="43006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263036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Gower Distance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Similarity score based on variable type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287339" y="1600201"/>
            <a:ext cx="8569325" cy="998034"/>
          </a:xfrm>
        </p:spPr>
        <p:txBody>
          <a:bodyPr/>
          <a:lstStyle/>
          <a:p>
            <a:pPr marL="285750" indent="-285750" algn="just">
              <a:buFont typeface="Arial" charset="0"/>
              <a:buChar char="•"/>
            </a:pPr>
            <a:r>
              <a:rPr lang="en-US" dirty="0"/>
              <a:t>Binary </a:t>
            </a:r>
            <a:r>
              <a:rPr lang="en-US" sz="1400" dirty="0"/>
              <a:t>(irrelevant for our data)</a:t>
            </a:r>
          </a:p>
          <a:p>
            <a:pPr algn="just"/>
            <a:endParaRPr lang="en-US" dirty="0"/>
          </a:p>
          <a:p>
            <a:pPr algn="just"/>
            <a:endParaRPr lang="en-US" dirty="0"/>
          </a:p>
          <a:p>
            <a:pPr marL="285750" indent="-285750" algn="just">
              <a:buFont typeface="Arial" charset="0"/>
              <a:buChar char="•"/>
            </a:pPr>
            <a:r>
              <a:rPr lang="en-US" dirty="0"/>
              <a:t>Categorical</a:t>
            </a:r>
          </a:p>
          <a:p>
            <a:pPr marL="285750" indent="-285750" algn="just">
              <a:buFont typeface="Arial" charset="0"/>
              <a:buChar char="•"/>
            </a:pPr>
            <a:endParaRPr lang="en-US" dirty="0"/>
          </a:p>
          <a:p>
            <a:pPr algn="just"/>
            <a:endParaRPr lang="en-US" dirty="0"/>
          </a:p>
          <a:p>
            <a:pPr marL="285750" indent="-285750" algn="just">
              <a:buFont typeface="Arial" charset="0"/>
              <a:buChar char="•"/>
            </a:pPr>
            <a:r>
              <a:rPr lang="en-US" dirty="0"/>
              <a:t>Numerical</a:t>
            </a:r>
          </a:p>
          <a:p>
            <a:pPr algn="just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# </a:t>
            </a:r>
            <a:fld id="{643B6938-699C-734A-AADA-439B90F52D3B}" type="slidenum">
              <a:rPr lang="en-US" smtClean="0"/>
              <a:pPr/>
              <a:t>13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 Placeholder 3"/>
              <p:cNvSpPr txBox="1">
                <a:spLocks/>
              </p:cNvSpPr>
              <p:nvPr/>
            </p:nvSpPr>
            <p:spPr>
              <a:xfrm>
                <a:off x="287339" y="4695541"/>
                <a:ext cx="8569325" cy="250025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0" indent="0" algn="l" defTabSz="179909" rtl="0" eaLnBrk="1" fontAlgn="base" hangingPunct="1">
                  <a:spcBef>
                    <a:spcPct val="0"/>
                  </a:spcBef>
                  <a:spcAft>
                    <a:spcPct val="0"/>
                  </a:spcAft>
                  <a:buClr>
                    <a:schemeClr val="tx2"/>
                  </a:buClr>
                  <a:buFont typeface="Arial" pitchFamily="34" charset="0"/>
                  <a:buNone/>
                  <a:tabLst>
                    <a:tab pos="179909" algn="l"/>
                  </a:tabLst>
                  <a:defRPr kern="1200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defRPr>
                </a:lvl1pPr>
                <a:lvl2pPr marL="179910" indent="0" algn="l" rtl="0" eaLnBrk="1" fontAlgn="base" hangingPunct="1">
                  <a:spcBef>
                    <a:spcPct val="0"/>
                  </a:spcBef>
                  <a:spcAft>
                    <a:spcPct val="0"/>
                  </a:spcAft>
                  <a:buClr>
                    <a:schemeClr val="tx2"/>
                  </a:buClr>
                  <a:buFont typeface="Symbol" pitchFamily="18" charset="2"/>
                  <a:buNone/>
                  <a:tabLst>
                    <a:tab pos="359819" algn="l"/>
                  </a:tabLst>
                  <a:defRPr sz="1333" kern="1200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defRPr>
                </a:lvl2pPr>
                <a:lvl3pPr marL="359819" indent="0" algn="l" defTabSz="179909" rtl="0" eaLnBrk="1" fontAlgn="base" hangingPunct="1">
                  <a:spcBef>
                    <a:spcPct val="0"/>
                  </a:spcBef>
                  <a:spcAft>
                    <a:spcPct val="0"/>
                  </a:spcAft>
                  <a:buClr>
                    <a:schemeClr val="tx2"/>
                  </a:buClr>
                  <a:buSzPct val="80000"/>
                  <a:buFont typeface="Wingdings" pitchFamily="2" charset="2"/>
                  <a:buNone/>
                  <a:tabLst>
                    <a:tab pos="539728" algn="l"/>
                  </a:tabLst>
                  <a:defRPr sz="1333" kern="1200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defRPr>
                </a:lvl3pPr>
                <a:lvl4pPr marL="539729" indent="0" algn="l" defTabSz="179909" rtl="0" eaLnBrk="1" fontAlgn="base" hangingPunct="1">
                  <a:spcBef>
                    <a:spcPct val="0"/>
                  </a:spcBef>
                  <a:spcAft>
                    <a:spcPct val="0"/>
                  </a:spcAft>
                  <a:buClr>
                    <a:schemeClr val="tx2"/>
                  </a:buClr>
                  <a:buSzPct val="100000"/>
                  <a:buFont typeface="Arial" pitchFamily="34" charset="0"/>
                  <a:buNone/>
                  <a:tabLst>
                    <a:tab pos="719638" algn="l"/>
                  </a:tabLst>
                  <a:defRPr sz="1333" kern="1200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defRPr>
                </a:lvl4pPr>
                <a:lvl5pPr marL="719638" indent="-179909" algn="l" rtl="0" eaLnBrk="1" fontAlgn="base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2"/>
                  </a:buClr>
                  <a:buFont typeface="Arial" pitchFamily="34" charset="0"/>
                  <a:buChar char="-"/>
                  <a:tabLst>
                    <a:tab pos="746095" algn="l"/>
                  </a:tabLst>
                  <a:defRPr sz="1333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095416" indent="-190492" algn="l" defTabSz="761970" rtl="0" eaLnBrk="1" latinLnBrk="0" hangingPunct="1">
                  <a:lnSpc>
                    <a:spcPct val="90000"/>
                  </a:lnSpc>
                  <a:spcBef>
                    <a:spcPts val="417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476401" indent="-190492" algn="l" defTabSz="761970" rtl="0" eaLnBrk="1" latinLnBrk="0" hangingPunct="1">
                  <a:lnSpc>
                    <a:spcPct val="90000"/>
                  </a:lnSpc>
                  <a:spcBef>
                    <a:spcPts val="417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857386" indent="-190492" algn="l" defTabSz="761970" rtl="0" eaLnBrk="1" latinLnBrk="0" hangingPunct="1">
                  <a:lnSpc>
                    <a:spcPct val="90000"/>
                  </a:lnSpc>
                  <a:spcBef>
                    <a:spcPts val="417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238370" indent="-190492" algn="l" defTabSz="761970" rtl="0" eaLnBrk="1" latinLnBrk="0" hangingPunct="1">
                  <a:lnSpc>
                    <a:spcPct val="90000"/>
                  </a:lnSpc>
                  <a:spcBef>
                    <a:spcPts val="417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/>
                <a14:m>
                  <m:oMath xmlns:m="http://schemas.openxmlformats.org/officeDocument/2006/math">
                    <m:r>
                      <a:rPr lang="de-DE" sz="1200" i="1" smtClean="0">
                        <a:latin typeface="Cambria Math" panose="02040503050406030204" pitchFamily="18" charset="0"/>
                      </a:rPr>
                      <m:t>𝑟𝑎𝑛𝑔𝑒</m:t>
                    </m:r>
                    <m:r>
                      <a:rPr lang="de-DE" sz="120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sz="120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de-DE" sz="1200" i="1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sz="1200" dirty="0"/>
                  <a:t> depicts the range of relevant values for variable </a:t>
                </a:r>
                <a14:m>
                  <m:oMath xmlns:m="http://schemas.openxmlformats.org/officeDocument/2006/math"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1200" dirty="0"/>
                  <a:t>, e.g. age </a:t>
                </a:r>
                <a14:m>
                  <m:oMath xmlns:m="http://schemas.openxmlformats.org/officeDocument/2006/math">
                    <m:r>
                      <a:rPr lang="en-US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de-DE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{0, …,90}</m:t>
                    </m:r>
                  </m:oMath>
                </a14:m>
                <a:endParaRPr lang="en-US" sz="1200" dirty="0"/>
              </a:p>
            </p:txBody>
          </p:sp>
        </mc:Choice>
        <mc:Fallback xmlns="">
          <p:sp>
            <p:nvSpPr>
              <p:cNvPr id="7" name="Text Placeholder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339" y="4695541"/>
                <a:ext cx="8569325" cy="250025"/>
              </a:xfrm>
              <a:prstGeom prst="rect">
                <a:avLst/>
              </a:prstGeom>
              <a:blipFill>
                <a:blip r:embed="rId3"/>
                <a:stretch>
                  <a:fillRect l="-640" t="-19512" b="-1219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hteck 7"/>
              <p:cNvSpPr/>
              <p:nvPr/>
            </p:nvSpPr>
            <p:spPr>
              <a:xfrm>
                <a:off x="2140527" y="2418697"/>
                <a:ext cx="572302" cy="291618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de-DE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𝑥𝑦</m:t>
                          </m:r>
                          <m:r>
                            <a:rPr lang="de-DE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8" name="Rechteck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0527" y="2418697"/>
                <a:ext cx="572302" cy="29161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feld 8"/>
              <p:cNvSpPr txBox="1"/>
              <p:nvPr/>
            </p:nvSpPr>
            <p:spPr>
              <a:xfrm>
                <a:off x="2189019" y="2243713"/>
                <a:ext cx="2306782" cy="6415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600" dirty="0"/>
                  <a:t>        </a:t>
                </a:r>
                <a14:m>
                  <m:oMath xmlns:m="http://schemas.openxmlformats.org/officeDocument/2006/math">
                    <m:r>
                      <a:rPr lang="de-DE" sz="16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1600" i="1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{"/>
                        <m:endChr m:val=""/>
                        <m:ctrlPr>
                          <a:rPr lang="de-DE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de-DE" sz="16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de-DE" sz="1600" i="1">
                                <a:latin typeface="Cambria Math" panose="02040503050406030204" pitchFamily="18" charset="0"/>
                              </a:rPr>
                              <m:t>1,     </m:t>
                            </m:r>
                            <m:sSub>
                              <m:sSubPr>
                                <m:ctrlPr>
                                  <a:rPr lang="de-DE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6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de-DE" sz="16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de-DE" sz="1600" i="1">
                                <a:latin typeface="Cambria Math" panose="02040503050406030204" pitchFamily="18" charset="0"/>
                              </a:rPr>
                              <m:t>==</m:t>
                            </m:r>
                            <m:sSub>
                              <m:sSubPr>
                                <m:ctrlPr>
                                  <a:rPr lang="de-DE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6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de-DE" sz="16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  <m:e>
                            <m:r>
                              <a:rPr lang="de-DE" sz="1600" i="1">
                                <a:latin typeface="Cambria Math" panose="02040503050406030204" pitchFamily="18" charset="0"/>
                              </a:rPr>
                              <m:t>0,     </m:t>
                            </m:r>
                            <m:r>
                              <a:rPr lang="de-DE" sz="1600" i="1">
                                <a:latin typeface="Cambria Math" panose="02040503050406030204" pitchFamily="18" charset="0"/>
                              </a:rPr>
                              <m:t>𝑒𝑙𝑠𝑒</m:t>
                            </m:r>
                            <m:r>
                              <a:rPr lang="de-DE" sz="1600" i="1">
                                <a:latin typeface="Cambria Math" panose="02040503050406030204" pitchFamily="18" charset="0"/>
                              </a:rPr>
                              <m:t>           </m:t>
                            </m:r>
                          </m:e>
                        </m:eqArr>
                      </m:e>
                    </m:d>
                  </m:oMath>
                </a14:m>
                <a:endParaRPr lang="de-DE" sz="1600" dirty="0"/>
              </a:p>
            </p:txBody>
          </p:sp>
        </mc:Choice>
        <mc:Fallback xmlns="">
          <p:sp>
            <p:nvSpPr>
              <p:cNvPr id="9" name="Textfeld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9019" y="2243713"/>
                <a:ext cx="2306782" cy="6415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hteck 9"/>
              <p:cNvSpPr/>
              <p:nvPr/>
            </p:nvSpPr>
            <p:spPr>
              <a:xfrm>
                <a:off x="2140527" y="3246553"/>
                <a:ext cx="572302" cy="291618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de-DE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𝑥𝑦</m:t>
                          </m:r>
                          <m:r>
                            <a:rPr lang="de-DE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0" name="Rechteck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0527" y="3246553"/>
                <a:ext cx="572302" cy="29161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feld 10"/>
              <p:cNvSpPr txBox="1"/>
              <p:nvPr/>
            </p:nvSpPr>
            <p:spPr>
              <a:xfrm>
                <a:off x="2189019" y="3152456"/>
                <a:ext cx="2306782" cy="4798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600" dirty="0"/>
                  <a:t>        </a:t>
                </a:r>
                <a14:m>
                  <m:oMath xmlns:m="http://schemas.openxmlformats.org/officeDocument/2006/math">
                    <m:r>
                      <a:rPr lang="de-DE" sz="16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1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1 − </m:t>
                    </m:r>
                    <m:f>
                      <m:f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num>
                      <m:den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𝑟𝑎𝑛𝑔𝑒</m:t>
                        </m:r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de-DE" sz="1600" dirty="0"/>
              </a:p>
            </p:txBody>
          </p:sp>
        </mc:Choice>
        <mc:Fallback xmlns="">
          <p:sp>
            <p:nvSpPr>
              <p:cNvPr id="11" name="Textfeld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9019" y="3152456"/>
                <a:ext cx="2306782" cy="479811"/>
              </a:xfrm>
              <a:prstGeom prst="rect">
                <a:avLst/>
              </a:prstGeom>
              <a:blipFill>
                <a:blip r:embed="rId7"/>
                <a:stretch>
                  <a:fillRect b="-379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feld 4"/>
          <p:cNvSpPr txBox="1"/>
          <p:nvPr/>
        </p:nvSpPr>
        <p:spPr>
          <a:xfrm>
            <a:off x="5231896" y="811974"/>
            <a:ext cx="10529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Example</a:t>
            </a:r>
            <a:r>
              <a:rPr lang="de-DE" sz="1600" dirty="0"/>
              <a:t>:</a:t>
            </a:r>
          </a:p>
          <a:p>
            <a:endParaRPr lang="de-DE" sz="1600" dirty="0"/>
          </a:p>
          <a:p>
            <a:endParaRPr lang="de-DE" sz="1600" dirty="0"/>
          </a:p>
        </p:txBody>
      </p:sp>
      <p:graphicFrame>
        <p:nvGraphicFramePr>
          <p:cNvPr id="12" name="Tabel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0111442"/>
              </p:ext>
            </p:extLst>
          </p:nvPr>
        </p:nvGraphicFramePr>
        <p:xfrm>
          <a:off x="5344108" y="1224345"/>
          <a:ext cx="3198978" cy="1524000"/>
        </p:xfrm>
        <a:graphic>
          <a:graphicData uri="http://schemas.openxmlformats.org/drawingml/2006/table">
            <a:tbl>
              <a:tblPr bandRow="1">
                <a:tableStyleId>{2D5ABB26-0587-4C30-8999-92F81FD0307C}</a:tableStyleId>
              </a:tblPr>
              <a:tblGrid>
                <a:gridCol w="531595">
                  <a:extLst>
                    <a:ext uri="{9D8B030D-6E8A-4147-A177-3AD203B41FA5}">
                      <a16:colId xmlns:a16="http://schemas.microsoft.com/office/drawing/2014/main" val="3612491196"/>
                    </a:ext>
                  </a:extLst>
                </a:gridCol>
                <a:gridCol w="1115290">
                  <a:extLst>
                    <a:ext uri="{9D8B030D-6E8A-4147-A177-3AD203B41FA5}">
                      <a16:colId xmlns:a16="http://schemas.microsoft.com/office/drawing/2014/main" val="170724844"/>
                    </a:ext>
                  </a:extLst>
                </a:gridCol>
                <a:gridCol w="644237">
                  <a:extLst>
                    <a:ext uri="{9D8B030D-6E8A-4147-A177-3AD203B41FA5}">
                      <a16:colId xmlns:a16="http://schemas.microsoft.com/office/drawing/2014/main" val="474820672"/>
                    </a:ext>
                  </a:extLst>
                </a:gridCol>
                <a:gridCol w="907856">
                  <a:extLst>
                    <a:ext uri="{9D8B030D-6E8A-4147-A177-3AD203B41FA5}">
                      <a16:colId xmlns:a16="http://schemas.microsoft.com/office/drawing/2014/main" val="1093271148"/>
                    </a:ext>
                  </a:extLst>
                </a:gridCol>
              </a:tblGrid>
              <a:tr h="256007">
                <a:tc>
                  <a:txBody>
                    <a:bodyPr/>
                    <a:lstStyle/>
                    <a:p>
                      <a:endParaRPr lang="de-DE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 err="1">
                          <a:latin typeface="+mn-lt"/>
                        </a:rPr>
                        <a:t>travelDist</a:t>
                      </a:r>
                      <a:endParaRPr lang="de-DE" sz="140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 err="1"/>
                        <a:t>age</a:t>
                      </a:r>
                      <a:endParaRPr lang="de-DE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 err="1"/>
                        <a:t>gender</a:t>
                      </a:r>
                      <a:endParaRPr lang="de-DE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53936384"/>
                  </a:ext>
                </a:extLst>
              </a:tr>
              <a:tr h="256007">
                <a:tc>
                  <a:txBody>
                    <a:bodyPr/>
                    <a:lstStyle/>
                    <a:p>
                      <a:r>
                        <a:rPr lang="de-DE" sz="1400" dirty="0"/>
                        <a:t>w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87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40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9657250"/>
                  </a:ext>
                </a:extLst>
              </a:tr>
              <a:tr h="256007">
                <a:tc>
                  <a:txBody>
                    <a:bodyPr/>
                    <a:lstStyle/>
                    <a:p>
                      <a:r>
                        <a:rPr lang="de-DE" sz="1400" dirty="0"/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98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46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3334974"/>
                  </a:ext>
                </a:extLst>
              </a:tr>
              <a:tr h="256007">
                <a:tc>
                  <a:txBody>
                    <a:bodyPr/>
                    <a:lstStyle/>
                    <a:p>
                      <a:r>
                        <a:rPr lang="de-DE" sz="1400" dirty="0"/>
                        <a:t>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110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45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F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06250978"/>
                  </a:ext>
                </a:extLst>
              </a:tr>
              <a:tr h="256007">
                <a:tc>
                  <a:txBody>
                    <a:bodyPr/>
                    <a:lstStyle/>
                    <a:p>
                      <a:r>
                        <a:rPr lang="de-DE" sz="1400" dirty="0"/>
                        <a:t>z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16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25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F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136667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feld 12"/>
              <p:cNvSpPr txBox="1"/>
              <p:nvPr/>
            </p:nvSpPr>
            <p:spPr>
              <a:xfrm>
                <a:off x="5356231" y="3526636"/>
                <a:ext cx="3301128" cy="5414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𝑥𝑦</m:t>
                          </m:r>
                        </m:sub>
                      </m:sSub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de-DE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f>
                                <m:fPr>
                                  <m:type m:val="skw"/>
                                  <m:ctrlPr>
                                    <a:rPr lang="de-DE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200" b="0" i="1" smtClean="0">
                                      <a:latin typeface="Cambria Math" panose="02040503050406030204" pitchFamily="18" charset="0"/>
                                    </a:rPr>
                                    <m:t>12</m:t>
                                  </m:r>
                                </m:num>
                                <m:den>
                                  <m:r>
                                    <a:rPr lang="de-DE" sz="1200" b="0" i="1" smtClean="0">
                                      <a:latin typeface="Cambria Math" panose="02040503050406030204" pitchFamily="18" charset="0"/>
                                    </a:rPr>
                                    <m:t>250</m:t>
                                  </m:r>
                                </m:den>
                              </m:f>
                            </m:e>
                          </m:d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f>
                                <m:fPr>
                                  <m:type m:val="skw"/>
                                  <m:ctrlPr>
                                    <a:rPr lang="de-DE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2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de-DE" sz="1200" b="0" i="1" smtClean="0">
                                      <a:latin typeface="Cambria Math" panose="02040503050406030204" pitchFamily="18" charset="0"/>
                                    </a:rPr>
                                    <m:t>90</m:t>
                                  </m:r>
                                </m:den>
                              </m:f>
                            </m:e>
                          </m:d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+0 </m:t>
                          </m:r>
                        </m:num>
                        <m:den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=0.647</m:t>
                      </m:r>
                    </m:oMath>
                  </m:oMathPara>
                </a14:m>
                <a:endParaRPr lang="de-DE" sz="1600" dirty="0"/>
              </a:p>
            </p:txBody>
          </p:sp>
        </mc:Choice>
        <mc:Fallback xmlns="">
          <p:sp>
            <p:nvSpPr>
              <p:cNvPr id="13" name="Textfeld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6231" y="3526636"/>
                <a:ext cx="3301128" cy="54143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feld 14"/>
              <p:cNvSpPr txBox="1"/>
              <p:nvPr/>
            </p:nvSpPr>
            <p:spPr>
              <a:xfrm>
                <a:off x="5344108" y="2945791"/>
                <a:ext cx="3325374" cy="5414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𝑤𝑥</m:t>
                          </m:r>
                        </m:sub>
                      </m:sSub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de-DE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f>
                                <m:fPr>
                                  <m:type m:val="skw"/>
                                  <m:ctrlPr>
                                    <a:rPr lang="de-DE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200" b="0" i="1" smtClean="0">
                                      <a:latin typeface="Cambria Math" panose="02040503050406030204" pitchFamily="18" charset="0"/>
                                    </a:rPr>
                                    <m:t>12</m:t>
                                  </m:r>
                                </m:num>
                                <m:den>
                                  <m:r>
                                    <a:rPr lang="de-DE" sz="1200" b="0" i="1" smtClean="0">
                                      <a:latin typeface="Cambria Math" panose="02040503050406030204" pitchFamily="18" charset="0"/>
                                    </a:rPr>
                                    <m:t>250</m:t>
                                  </m:r>
                                </m:den>
                              </m:f>
                            </m:e>
                          </m:d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f>
                                <m:fPr>
                                  <m:type m:val="skw"/>
                                  <m:ctrlPr>
                                    <a:rPr lang="de-DE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200" b="0" i="1" smtClean="0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num>
                                <m:den>
                                  <m:r>
                                    <a:rPr lang="de-DE" sz="1200" b="0" i="1" smtClean="0">
                                      <a:latin typeface="Cambria Math" panose="02040503050406030204" pitchFamily="18" charset="0"/>
                                    </a:rPr>
                                    <m:t>90</m:t>
                                  </m:r>
                                </m:den>
                              </m:f>
                            </m:e>
                          </m:d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+1 </m:t>
                          </m:r>
                        </m:num>
                        <m:den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=0.962</m:t>
                      </m:r>
                    </m:oMath>
                  </m:oMathPara>
                </a14:m>
                <a:endParaRPr lang="de-DE" sz="1600" dirty="0"/>
              </a:p>
            </p:txBody>
          </p:sp>
        </mc:Choice>
        <mc:Fallback xmlns="">
          <p:sp>
            <p:nvSpPr>
              <p:cNvPr id="15" name="Textfeld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4108" y="2945791"/>
                <a:ext cx="3325374" cy="54143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4771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Mixed Euclidean Distance (MED)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similarity score based on variable type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287339" y="1600201"/>
            <a:ext cx="8569325" cy="998034"/>
          </a:xfrm>
        </p:spPr>
        <p:txBody>
          <a:bodyPr/>
          <a:lstStyle/>
          <a:p>
            <a:pPr marL="285750" indent="-285750" algn="just">
              <a:buFont typeface="Arial" charset="0"/>
              <a:buChar char="•"/>
            </a:pPr>
            <a:r>
              <a:rPr lang="en-US" dirty="0"/>
              <a:t>Binary </a:t>
            </a:r>
            <a:r>
              <a:rPr lang="en-US" sz="1400" dirty="0"/>
              <a:t>(irrelevant for our data)</a:t>
            </a:r>
          </a:p>
          <a:p>
            <a:pPr algn="just"/>
            <a:endParaRPr lang="en-US" dirty="0"/>
          </a:p>
          <a:p>
            <a:pPr algn="just"/>
            <a:endParaRPr lang="en-US" dirty="0"/>
          </a:p>
          <a:p>
            <a:pPr marL="285750" indent="-285750" algn="just">
              <a:buFont typeface="Arial" charset="0"/>
              <a:buChar char="•"/>
            </a:pPr>
            <a:r>
              <a:rPr lang="en-US" dirty="0"/>
              <a:t>Categorical</a:t>
            </a:r>
          </a:p>
          <a:p>
            <a:pPr marL="285750" indent="-285750" algn="just">
              <a:buFont typeface="Arial" charset="0"/>
              <a:buChar char="•"/>
            </a:pPr>
            <a:endParaRPr lang="en-US" dirty="0"/>
          </a:p>
          <a:p>
            <a:pPr algn="just"/>
            <a:endParaRPr lang="en-US" dirty="0"/>
          </a:p>
          <a:p>
            <a:pPr marL="285750" indent="-285750" algn="just">
              <a:buFont typeface="Arial" charset="0"/>
              <a:buChar char="•"/>
            </a:pPr>
            <a:r>
              <a:rPr lang="en-US" dirty="0"/>
              <a:t>Numerical</a:t>
            </a:r>
          </a:p>
          <a:p>
            <a:pPr algn="just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# </a:t>
            </a:r>
            <a:fld id="{643B6938-699C-734A-AADA-439B90F52D3B}" type="slidenum">
              <a:rPr lang="en-US" smtClean="0"/>
              <a:pPr/>
              <a:t>14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 Placeholder 3"/>
              <p:cNvSpPr txBox="1">
                <a:spLocks/>
              </p:cNvSpPr>
              <p:nvPr/>
            </p:nvSpPr>
            <p:spPr>
              <a:xfrm>
                <a:off x="287339" y="4695541"/>
                <a:ext cx="8569325" cy="250025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0" indent="0" algn="l" defTabSz="179909" rtl="0" eaLnBrk="1" fontAlgn="base" hangingPunct="1">
                  <a:spcBef>
                    <a:spcPct val="0"/>
                  </a:spcBef>
                  <a:spcAft>
                    <a:spcPct val="0"/>
                  </a:spcAft>
                  <a:buClr>
                    <a:schemeClr val="tx2"/>
                  </a:buClr>
                  <a:buFont typeface="Arial" pitchFamily="34" charset="0"/>
                  <a:buNone/>
                  <a:tabLst>
                    <a:tab pos="179909" algn="l"/>
                  </a:tabLst>
                  <a:defRPr kern="1200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defRPr>
                </a:lvl1pPr>
                <a:lvl2pPr marL="179910" indent="0" algn="l" rtl="0" eaLnBrk="1" fontAlgn="base" hangingPunct="1">
                  <a:spcBef>
                    <a:spcPct val="0"/>
                  </a:spcBef>
                  <a:spcAft>
                    <a:spcPct val="0"/>
                  </a:spcAft>
                  <a:buClr>
                    <a:schemeClr val="tx2"/>
                  </a:buClr>
                  <a:buFont typeface="Symbol" pitchFamily="18" charset="2"/>
                  <a:buNone/>
                  <a:tabLst>
                    <a:tab pos="359819" algn="l"/>
                  </a:tabLst>
                  <a:defRPr sz="1333" kern="1200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defRPr>
                </a:lvl2pPr>
                <a:lvl3pPr marL="359819" indent="0" algn="l" defTabSz="179909" rtl="0" eaLnBrk="1" fontAlgn="base" hangingPunct="1">
                  <a:spcBef>
                    <a:spcPct val="0"/>
                  </a:spcBef>
                  <a:spcAft>
                    <a:spcPct val="0"/>
                  </a:spcAft>
                  <a:buClr>
                    <a:schemeClr val="tx2"/>
                  </a:buClr>
                  <a:buSzPct val="80000"/>
                  <a:buFont typeface="Wingdings" pitchFamily="2" charset="2"/>
                  <a:buNone/>
                  <a:tabLst>
                    <a:tab pos="539728" algn="l"/>
                  </a:tabLst>
                  <a:defRPr sz="1333" kern="1200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defRPr>
                </a:lvl3pPr>
                <a:lvl4pPr marL="539729" indent="0" algn="l" defTabSz="179909" rtl="0" eaLnBrk="1" fontAlgn="base" hangingPunct="1">
                  <a:spcBef>
                    <a:spcPct val="0"/>
                  </a:spcBef>
                  <a:spcAft>
                    <a:spcPct val="0"/>
                  </a:spcAft>
                  <a:buClr>
                    <a:schemeClr val="tx2"/>
                  </a:buClr>
                  <a:buSzPct val="100000"/>
                  <a:buFont typeface="Arial" pitchFamily="34" charset="0"/>
                  <a:buNone/>
                  <a:tabLst>
                    <a:tab pos="719638" algn="l"/>
                  </a:tabLst>
                  <a:defRPr sz="1333" kern="1200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defRPr>
                </a:lvl4pPr>
                <a:lvl5pPr marL="719638" indent="-179909" algn="l" rtl="0" eaLnBrk="1" fontAlgn="base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2"/>
                  </a:buClr>
                  <a:buFont typeface="Arial" pitchFamily="34" charset="0"/>
                  <a:buChar char="-"/>
                  <a:tabLst>
                    <a:tab pos="746095" algn="l"/>
                  </a:tabLst>
                  <a:defRPr sz="1333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095416" indent="-190492" algn="l" defTabSz="761970" rtl="0" eaLnBrk="1" latinLnBrk="0" hangingPunct="1">
                  <a:lnSpc>
                    <a:spcPct val="90000"/>
                  </a:lnSpc>
                  <a:spcBef>
                    <a:spcPts val="417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476401" indent="-190492" algn="l" defTabSz="761970" rtl="0" eaLnBrk="1" latinLnBrk="0" hangingPunct="1">
                  <a:lnSpc>
                    <a:spcPct val="90000"/>
                  </a:lnSpc>
                  <a:spcBef>
                    <a:spcPts val="417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857386" indent="-190492" algn="l" defTabSz="761970" rtl="0" eaLnBrk="1" latinLnBrk="0" hangingPunct="1">
                  <a:lnSpc>
                    <a:spcPct val="90000"/>
                  </a:lnSpc>
                  <a:spcBef>
                    <a:spcPts val="417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238370" indent="-190492" algn="l" defTabSz="761970" rtl="0" eaLnBrk="1" latinLnBrk="0" hangingPunct="1">
                  <a:lnSpc>
                    <a:spcPct val="90000"/>
                  </a:lnSpc>
                  <a:spcBef>
                    <a:spcPts val="417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/>
                <a14:m>
                  <m:oMath xmlns:m="http://schemas.openxmlformats.org/officeDocument/2006/math">
                    <m:r>
                      <a:rPr lang="de-DE" sz="1200" i="1" smtClean="0">
                        <a:latin typeface="Cambria Math" panose="02040503050406030204" pitchFamily="18" charset="0"/>
                      </a:rPr>
                      <m:t>𝑟𝑎𝑛𝑔𝑒</m:t>
                    </m:r>
                    <m:r>
                      <a:rPr lang="de-DE" sz="120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sz="120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de-DE" sz="1200" i="1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sz="1200" dirty="0"/>
                  <a:t> depicts the range of relevant values for variable </a:t>
                </a:r>
                <a14:m>
                  <m:oMath xmlns:m="http://schemas.openxmlformats.org/officeDocument/2006/math"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1200" dirty="0"/>
                  <a:t>, e.g. age </a:t>
                </a:r>
                <a14:m>
                  <m:oMath xmlns:m="http://schemas.openxmlformats.org/officeDocument/2006/math">
                    <m:r>
                      <a:rPr lang="en-US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de-DE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{0, …,90}</m:t>
                    </m:r>
                  </m:oMath>
                </a14:m>
                <a:endParaRPr lang="en-US" sz="1200" dirty="0"/>
              </a:p>
            </p:txBody>
          </p:sp>
        </mc:Choice>
        <mc:Fallback xmlns="">
          <p:sp>
            <p:nvSpPr>
              <p:cNvPr id="7" name="Text Placeholder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339" y="4695541"/>
                <a:ext cx="8569325" cy="250025"/>
              </a:xfrm>
              <a:prstGeom prst="rect">
                <a:avLst/>
              </a:prstGeom>
              <a:blipFill>
                <a:blip r:embed="rId3"/>
                <a:stretch>
                  <a:fillRect l="-640" t="-19512" b="-1219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hteck 7"/>
              <p:cNvSpPr/>
              <p:nvPr/>
            </p:nvSpPr>
            <p:spPr>
              <a:xfrm>
                <a:off x="2140527" y="2418697"/>
                <a:ext cx="572302" cy="291618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de-DE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𝑥𝑦</m:t>
                          </m:r>
                          <m:r>
                            <a:rPr lang="de-DE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8" name="Rechteck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0527" y="2418697"/>
                <a:ext cx="572302" cy="29161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feld 8"/>
              <p:cNvSpPr txBox="1"/>
              <p:nvPr/>
            </p:nvSpPr>
            <p:spPr>
              <a:xfrm>
                <a:off x="2189019" y="2243713"/>
                <a:ext cx="2306782" cy="6415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600" dirty="0"/>
                  <a:t>        </a:t>
                </a:r>
                <a14:m>
                  <m:oMath xmlns:m="http://schemas.openxmlformats.org/officeDocument/2006/math">
                    <m:r>
                      <a:rPr lang="de-DE" sz="16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1600" i="1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{"/>
                        <m:endChr m:val=""/>
                        <m:ctrlPr>
                          <a:rPr lang="de-DE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de-DE" sz="16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de-DE" sz="1600" i="1">
                                <a:latin typeface="Cambria Math" panose="02040503050406030204" pitchFamily="18" charset="0"/>
                              </a:rPr>
                              <m:t>,     </m:t>
                            </m:r>
                            <m:sSub>
                              <m:sSubPr>
                                <m:ctrlPr>
                                  <a:rPr lang="de-DE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6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de-DE" sz="16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de-DE" sz="1600" i="1">
                                <a:latin typeface="Cambria Math" panose="02040503050406030204" pitchFamily="18" charset="0"/>
                              </a:rPr>
                              <m:t>==</m:t>
                            </m:r>
                            <m:sSub>
                              <m:sSubPr>
                                <m:ctrlPr>
                                  <a:rPr lang="de-DE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6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de-DE" sz="16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  <m:e>
                            <m: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de-DE" sz="1600" i="1">
                                <a:latin typeface="Cambria Math" panose="02040503050406030204" pitchFamily="18" charset="0"/>
                              </a:rPr>
                              <m:t>,     </m:t>
                            </m:r>
                            <m:r>
                              <a:rPr lang="de-DE" sz="1600" i="1">
                                <a:latin typeface="Cambria Math" panose="02040503050406030204" pitchFamily="18" charset="0"/>
                              </a:rPr>
                              <m:t>𝑒𝑙𝑠𝑒</m:t>
                            </m:r>
                            <m:r>
                              <a:rPr lang="de-DE" sz="1600" i="1">
                                <a:latin typeface="Cambria Math" panose="02040503050406030204" pitchFamily="18" charset="0"/>
                              </a:rPr>
                              <m:t>           </m:t>
                            </m:r>
                          </m:e>
                        </m:eqArr>
                      </m:e>
                    </m:d>
                  </m:oMath>
                </a14:m>
                <a:endParaRPr lang="de-DE" sz="1600" dirty="0"/>
              </a:p>
            </p:txBody>
          </p:sp>
        </mc:Choice>
        <mc:Fallback xmlns="">
          <p:sp>
            <p:nvSpPr>
              <p:cNvPr id="9" name="Textfeld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9019" y="2243713"/>
                <a:ext cx="2306782" cy="6415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hteck 9"/>
              <p:cNvSpPr/>
              <p:nvPr/>
            </p:nvSpPr>
            <p:spPr>
              <a:xfrm>
                <a:off x="2140527" y="3246553"/>
                <a:ext cx="572302" cy="291618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de-DE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𝑥𝑦</m:t>
                          </m:r>
                          <m:r>
                            <a:rPr lang="de-DE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0" name="Rechteck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0527" y="3246553"/>
                <a:ext cx="572302" cy="29161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feld 10"/>
              <p:cNvSpPr txBox="1"/>
              <p:nvPr/>
            </p:nvSpPr>
            <p:spPr>
              <a:xfrm>
                <a:off x="2189019" y="3152456"/>
                <a:ext cx="2598738" cy="5934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600" dirty="0"/>
                  <a:t>        </a:t>
                </a:r>
                <a14:m>
                  <m:oMath xmlns:m="http://schemas.openxmlformats.org/officeDocument/2006/math">
                    <m:r>
                      <a:rPr lang="de-DE" sz="16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1600" i="1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Sup>
                          <m:sSubSupPr>
                            <m:ctrlP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de-DE" sz="1600" b="0" i="0" smtClean="0">
                                <a:latin typeface="Cambria Math" panose="02040503050406030204" pitchFamily="18" charset="0"/>
                              </a:rPr>
                              <m:t>Σ</m:t>
                            </m:r>
                          </m:e>
                          <m:sub>
                            <m: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=0</m:t>
                            </m:r>
                          </m:sub>
                          <m:sup>
                            <m: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bSup>
                        <m:sSup>
                          <m:sSupPr>
                            <m:ctrlP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de-DE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6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sz="1600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  <m:r>
                                  <a:rPr lang="de-DE" sz="16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de-DE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6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de-DE" sz="1600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endParaRPr lang="de-DE" sz="1600" dirty="0"/>
              </a:p>
            </p:txBody>
          </p:sp>
        </mc:Choice>
        <mc:Fallback xmlns="">
          <p:sp>
            <p:nvSpPr>
              <p:cNvPr id="11" name="Textfeld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9019" y="3152456"/>
                <a:ext cx="2598738" cy="5934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feld 4"/>
          <p:cNvSpPr txBox="1"/>
          <p:nvPr/>
        </p:nvSpPr>
        <p:spPr>
          <a:xfrm>
            <a:off x="5231896" y="811974"/>
            <a:ext cx="10529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Example</a:t>
            </a:r>
            <a:r>
              <a:rPr lang="de-DE" sz="1600" dirty="0"/>
              <a:t>:</a:t>
            </a:r>
          </a:p>
          <a:p>
            <a:endParaRPr lang="de-DE" sz="1600" dirty="0"/>
          </a:p>
          <a:p>
            <a:endParaRPr lang="de-DE" sz="1600" dirty="0"/>
          </a:p>
        </p:txBody>
      </p:sp>
      <p:graphicFrame>
        <p:nvGraphicFramePr>
          <p:cNvPr id="12" name="Tabelle 11"/>
          <p:cNvGraphicFramePr>
            <a:graphicFrameLocks noGrp="1"/>
          </p:cNvGraphicFramePr>
          <p:nvPr>
            <p:extLst/>
          </p:nvPr>
        </p:nvGraphicFramePr>
        <p:xfrm>
          <a:off x="5344108" y="1224345"/>
          <a:ext cx="3198978" cy="1524000"/>
        </p:xfrm>
        <a:graphic>
          <a:graphicData uri="http://schemas.openxmlformats.org/drawingml/2006/table">
            <a:tbl>
              <a:tblPr bandRow="1">
                <a:tableStyleId>{2D5ABB26-0587-4C30-8999-92F81FD0307C}</a:tableStyleId>
              </a:tblPr>
              <a:tblGrid>
                <a:gridCol w="531595">
                  <a:extLst>
                    <a:ext uri="{9D8B030D-6E8A-4147-A177-3AD203B41FA5}">
                      <a16:colId xmlns:a16="http://schemas.microsoft.com/office/drawing/2014/main" val="3612491196"/>
                    </a:ext>
                  </a:extLst>
                </a:gridCol>
                <a:gridCol w="1115290">
                  <a:extLst>
                    <a:ext uri="{9D8B030D-6E8A-4147-A177-3AD203B41FA5}">
                      <a16:colId xmlns:a16="http://schemas.microsoft.com/office/drawing/2014/main" val="170724844"/>
                    </a:ext>
                  </a:extLst>
                </a:gridCol>
                <a:gridCol w="644237">
                  <a:extLst>
                    <a:ext uri="{9D8B030D-6E8A-4147-A177-3AD203B41FA5}">
                      <a16:colId xmlns:a16="http://schemas.microsoft.com/office/drawing/2014/main" val="474820672"/>
                    </a:ext>
                  </a:extLst>
                </a:gridCol>
                <a:gridCol w="907856">
                  <a:extLst>
                    <a:ext uri="{9D8B030D-6E8A-4147-A177-3AD203B41FA5}">
                      <a16:colId xmlns:a16="http://schemas.microsoft.com/office/drawing/2014/main" val="1093271148"/>
                    </a:ext>
                  </a:extLst>
                </a:gridCol>
              </a:tblGrid>
              <a:tr h="256007">
                <a:tc>
                  <a:txBody>
                    <a:bodyPr/>
                    <a:lstStyle/>
                    <a:p>
                      <a:endParaRPr lang="de-DE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 err="1">
                          <a:latin typeface="+mn-lt"/>
                        </a:rPr>
                        <a:t>travelDist</a:t>
                      </a:r>
                      <a:endParaRPr lang="de-DE" sz="140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 err="1"/>
                        <a:t>age</a:t>
                      </a:r>
                      <a:endParaRPr lang="de-DE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 err="1"/>
                        <a:t>gender</a:t>
                      </a:r>
                      <a:endParaRPr lang="de-DE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53936384"/>
                  </a:ext>
                </a:extLst>
              </a:tr>
              <a:tr h="256007">
                <a:tc>
                  <a:txBody>
                    <a:bodyPr/>
                    <a:lstStyle/>
                    <a:p>
                      <a:r>
                        <a:rPr lang="de-DE" sz="1400" dirty="0"/>
                        <a:t>w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87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40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9657250"/>
                  </a:ext>
                </a:extLst>
              </a:tr>
              <a:tr h="256007">
                <a:tc>
                  <a:txBody>
                    <a:bodyPr/>
                    <a:lstStyle/>
                    <a:p>
                      <a:r>
                        <a:rPr lang="de-DE" sz="1400" dirty="0"/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98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46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3334974"/>
                  </a:ext>
                </a:extLst>
              </a:tr>
              <a:tr h="256007">
                <a:tc>
                  <a:txBody>
                    <a:bodyPr/>
                    <a:lstStyle/>
                    <a:p>
                      <a:r>
                        <a:rPr lang="de-DE" sz="1400" dirty="0"/>
                        <a:t>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110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45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F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06250978"/>
                  </a:ext>
                </a:extLst>
              </a:tr>
              <a:tr h="256007">
                <a:tc>
                  <a:txBody>
                    <a:bodyPr/>
                    <a:lstStyle/>
                    <a:p>
                      <a:r>
                        <a:rPr lang="de-DE" sz="1400" dirty="0"/>
                        <a:t>z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16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25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F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136667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feld 12"/>
              <p:cNvSpPr txBox="1"/>
              <p:nvPr/>
            </p:nvSpPr>
            <p:spPr>
              <a:xfrm>
                <a:off x="5356231" y="3526636"/>
                <a:ext cx="3301128" cy="3311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</m:sSub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de-DE" sz="12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de-DE" sz="1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sz="1200" b="0" i="1" smtClean="0">
                                    <a:latin typeface="Cambria Math" panose="02040503050406030204" pitchFamily="18" charset="0"/>
                                  </a:rPr>
                                  <m:t>98−110</m:t>
                                </m:r>
                              </m:e>
                            </m:d>
                          </m:e>
                          <m:sup>
                            <m: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de-DE" sz="1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sz="1200" b="0" i="1" smtClean="0">
                                    <a:latin typeface="Cambria Math" panose="02040503050406030204" pitchFamily="18" charset="0"/>
                                  </a:rPr>
                                  <m:t>45−46</m:t>
                                </m:r>
                              </m:e>
                            </m:d>
                          </m:e>
                          <m:sup>
                            <m: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rad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=12.0</m:t>
                    </m:r>
                  </m:oMath>
                </a14:m>
                <a:r>
                  <a:rPr lang="de-DE" sz="1200" b="0" dirty="0"/>
                  <a:t>8</a:t>
                </a:r>
              </a:p>
            </p:txBody>
          </p:sp>
        </mc:Choice>
        <mc:Fallback xmlns="">
          <p:sp>
            <p:nvSpPr>
              <p:cNvPr id="13" name="Textfeld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6231" y="3526636"/>
                <a:ext cx="3301128" cy="331116"/>
              </a:xfrm>
              <a:prstGeom prst="rect">
                <a:avLst/>
              </a:prstGeom>
              <a:blipFill>
                <a:blip r:embed="rId8"/>
                <a:stretch>
                  <a:fillRect b="-740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feld 14"/>
              <p:cNvSpPr txBox="1"/>
              <p:nvPr/>
            </p:nvSpPr>
            <p:spPr>
              <a:xfrm>
                <a:off x="5344108" y="2945791"/>
                <a:ext cx="3325374" cy="3159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𝑤𝑥</m:t>
                          </m:r>
                        </m:sub>
                      </m:sSub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de-DE" sz="12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de-DE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200" b="0" i="1" smtClean="0">
                                      <a:latin typeface="Cambria Math" panose="02040503050406030204" pitchFamily="18" charset="0"/>
                                    </a:rPr>
                                    <m:t>87−98</m:t>
                                  </m:r>
                                </m:e>
                              </m:d>
                            </m:e>
                            <m:sup>
                              <m: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de-DE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40−46</m:t>
                                  </m:r>
                                </m:e>
                              </m:d>
                            </m:e>
                            <m:sup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+0</m:t>
                          </m:r>
                        </m:e>
                      </m:rad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=13.42</m:t>
                      </m:r>
                    </m:oMath>
                  </m:oMathPara>
                </a14:m>
                <a:endParaRPr lang="de-DE" sz="1600" dirty="0"/>
              </a:p>
            </p:txBody>
          </p:sp>
        </mc:Choice>
        <mc:Fallback xmlns="">
          <p:sp>
            <p:nvSpPr>
              <p:cNvPr id="15" name="Textfeld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4108" y="2945791"/>
                <a:ext cx="3325374" cy="31598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324216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Rapidminer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PCA k-</a:t>
            </a:r>
            <a:r>
              <a:rPr lang="de-DE" dirty="0" err="1"/>
              <a:t>means</a:t>
            </a:r>
            <a:r>
              <a:rPr lang="de-DE" dirty="0"/>
              <a:t> </a:t>
            </a:r>
            <a:r>
              <a:rPr lang="de-DE" dirty="0" err="1"/>
              <a:t>clustering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# </a:t>
            </a:r>
            <a:fld id="{643B6938-699C-734A-AADA-439B90F52D3B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971" y="1338306"/>
            <a:ext cx="7904057" cy="34914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624579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Rapidminer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PCA k-</a:t>
            </a:r>
            <a:r>
              <a:rPr lang="de-DE" dirty="0" err="1"/>
              <a:t>means</a:t>
            </a:r>
            <a:r>
              <a:rPr lang="de-DE" dirty="0"/>
              <a:t> </a:t>
            </a:r>
            <a:r>
              <a:rPr lang="de-DE" dirty="0" err="1"/>
              <a:t>clustering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# </a:t>
            </a:r>
            <a:fld id="{643B6938-699C-734A-AADA-439B90F52D3B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9731" y="758288"/>
            <a:ext cx="5739938" cy="42198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755379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Rapidminer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 err="1"/>
              <a:t>decision</a:t>
            </a:r>
            <a:r>
              <a:rPr lang="de-DE" dirty="0"/>
              <a:t> </a:t>
            </a:r>
            <a:r>
              <a:rPr lang="de-DE" dirty="0" err="1"/>
              <a:t>tree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# </a:t>
            </a:r>
            <a:fld id="{643B6938-699C-734A-AADA-439B90F52D3B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373" y="1509000"/>
            <a:ext cx="8633254" cy="24057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842876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Rapidminer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 err="1"/>
              <a:t>decision</a:t>
            </a:r>
            <a:r>
              <a:rPr lang="de-DE" dirty="0"/>
              <a:t> </a:t>
            </a:r>
            <a:r>
              <a:rPr lang="de-DE" dirty="0" err="1"/>
              <a:t>tree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# </a:t>
            </a:r>
            <a:fld id="{643B6938-699C-734A-AADA-439B90F52D3B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666" y="1260630"/>
            <a:ext cx="7755913" cy="18810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666" y="3141655"/>
            <a:ext cx="7755913" cy="18577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95337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Neural</a:t>
            </a:r>
            <a:r>
              <a:rPr lang="de-DE" dirty="0"/>
              <a:t> Net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original </a:t>
            </a:r>
            <a:r>
              <a:rPr lang="de-DE" dirty="0" err="1"/>
              <a:t>data</a:t>
            </a:r>
            <a:r>
              <a:rPr lang="de-DE" dirty="0"/>
              <a:t>: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# </a:t>
            </a:r>
            <a:fld id="{643B6938-699C-734A-AADA-439B90F52D3B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00" y="1509000"/>
            <a:ext cx="8568000" cy="23609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feld 6"/>
          <p:cNvSpPr txBox="1"/>
          <p:nvPr/>
        </p:nvSpPr>
        <p:spPr>
          <a:xfrm>
            <a:off x="3338004" y="3870852"/>
            <a:ext cx="17443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(in </a:t>
            </a:r>
            <a:r>
              <a:rPr lang="de-DE" sz="1200" dirty="0" err="1"/>
              <a:t>roughly</a:t>
            </a:r>
            <a:r>
              <a:rPr lang="de-DE" sz="1200" dirty="0"/>
              <a:t> 25 </a:t>
            </a:r>
            <a:r>
              <a:rPr lang="de-DE" sz="1200" dirty="0" err="1"/>
              <a:t>minutes</a:t>
            </a:r>
            <a:r>
              <a:rPr lang="de-DE" sz="12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552610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/>
          <p:cNvSpPr>
            <a:spLocks noGrp="1"/>
          </p:cNvSpPr>
          <p:nvPr>
            <p:ph type="body" sz="quarter" idx="13"/>
          </p:nvPr>
        </p:nvSpPr>
        <p:spPr>
          <a:xfrm>
            <a:off x="287339" y="821933"/>
            <a:ext cx="8569325" cy="4170197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de-DE" dirty="0"/>
              <a:t>Zusammenfassung der Daten</a:t>
            </a:r>
          </a:p>
          <a:p>
            <a:pPr marL="522810" lvl="1" indent="-342900">
              <a:buFont typeface="+mj-lt"/>
              <a:buAutoNum type="arabicPeriod"/>
            </a:pPr>
            <a:r>
              <a:rPr lang="de-DE" dirty="0"/>
              <a:t>Welche Attribute</a:t>
            </a:r>
          </a:p>
          <a:p>
            <a:pPr marL="522810" lvl="1" indent="-342900">
              <a:buFont typeface="+mj-lt"/>
              <a:buAutoNum type="arabicPeriod"/>
            </a:pPr>
            <a:r>
              <a:rPr lang="de-DE" dirty="0"/>
              <a:t>Verteilung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Ziel des </a:t>
            </a:r>
            <a:r>
              <a:rPr lang="de-DE" dirty="0" err="1"/>
              <a:t>Clusterings</a:t>
            </a:r>
            <a:endParaRPr lang="de-DE" dirty="0"/>
          </a:p>
          <a:p>
            <a:pPr marL="522810" lvl="1" indent="-342900">
              <a:buFont typeface="+mj-lt"/>
              <a:buAutoNum type="arabicPeriod"/>
            </a:pPr>
            <a:r>
              <a:rPr lang="de-DE" dirty="0" err="1"/>
              <a:t>Strata</a:t>
            </a:r>
            <a:r>
              <a:rPr lang="de-DE" dirty="0"/>
              <a:t> reproduzieren</a:t>
            </a:r>
          </a:p>
          <a:p>
            <a:pPr marL="702719" lvl="2" indent="-342900">
              <a:buFont typeface="+mj-lt"/>
              <a:buAutoNum type="arabicPeriod"/>
            </a:pPr>
            <a:r>
              <a:rPr lang="de-DE" dirty="0"/>
              <a:t>6 </a:t>
            </a:r>
            <a:r>
              <a:rPr lang="de-DE" dirty="0" err="1"/>
              <a:t>Stratas</a:t>
            </a:r>
            <a:endParaRPr lang="de-DE" dirty="0"/>
          </a:p>
          <a:p>
            <a:pPr marL="702719" lvl="2" indent="-342900">
              <a:buFont typeface="+mj-lt"/>
              <a:buAutoNum type="arabicPeriod"/>
            </a:pPr>
            <a:r>
              <a:rPr lang="de-DE" dirty="0"/>
              <a:t>Mehrere Zusammengefasst</a:t>
            </a:r>
          </a:p>
          <a:p>
            <a:pPr marL="522810" lvl="1" indent="-342900">
              <a:buFont typeface="+mj-lt"/>
              <a:buAutoNum type="arabicPeriod"/>
            </a:pPr>
            <a:r>
              <a:rPr lang="de-DE" dirty="0"/>
              <a:t>Eigenes Cluster finden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Was haben wir gemacht</a:t>
            </a:r>
          </a:p>
          <a:p>
            <a:pPr marL="522810" lvl="1" indent="-342900">
              <a:buFont typeface="+mj-lt"/>
              <a:buAutoNum type="arabicPeriod"/>
            </a:pPr>
            <a:r>
              <a:rPr lang="de-DE" dirty="0"/>
              <a:t>Testdaten ( Verteilung und </a:t>
            </a:r>
            <a:r>
              <a:rPr lang="de-DE" dirty="0" err="1"/>
              <a:t>Vector</a:t>
            </a:r>
            <a:r>
              <a:rPr lang="de-DE" dirty="0"/>
              <a:t>)[Python]</a:t>
            </a:r>
          </a:p>
          <a:p>
            <a:pPr marL="522810" lvl="1" indent="-342900">
              <a:buFont typeface="+mj-lt"/>
              <a:buAutoNum type="arabicPeriod"/>
            </a:pPr>
            <a:r>
              <a:rPr lang="de-DE" dirty="0" err="1"/>
              <a:t>Rapidminer</a:t>
            </a:r>
            <a:endParaRPr lang="de-DE" dirty="0"/>
          </a:p>
          <a:p>
            <a:pPr marL="702719" lvl="2" indent="-342900">
              <a:buFont typeface="+mj-lt"/>
              <a:buAutoNum type="arabicPeriod"/>
            </a:pPr>
            <a:r>
              <a:rPr lang="de-DE" dirty="0"/>
              <a:t>Clustering [Gower]</a:t>
            </a:r>
          </a:p>
          <a:p>
            <a:pPr marL="702719" lvl="2" indent="-342900">
              <a:buFont typeface="+mj-lt"/>
              <a:buAutoNum type="arabicPeriod"/>
            </a:pPr>
            <a:r>
              <a:rPr lang="de-DE" dirty="0"/>
              <a:t>PCA[Zeitgewinn aber </a:t>
            </a:r>
            <a:r>
              <a:rPr lang="de-DE" dirty="0" err="1"/>
              <a:t>selbes</a:t>
            </a:r>
            <a:r>
              <a:rPr lang="de-DE" dirty="0"/>
              <a:t> Erg.]</a:t>
            </a:r>
          </a:p>
          <a:p>
            <a:pPr marL="702719" lvl="2" indent="-342900">
              <a:buFont typeface="+mj-lt"/>
              <a:buAutoNum type="arabicPeriod"/>
            </a:pPr>
            <a:r>
              <a:rPr lang="de-DE" dirty="0" err="1"/>
              <a:t>Decision</a:t>
            </a:r>
            <a:r>
              <a:rPr lang="de-DE" dirty="0"/>
              <a:t> </a:t>
            </a:r>
            <a:r>
              <a:rPr lang="de-DE" dirty="0" err="1"/>
              <a:t>Tree</a:t>
            </a:r>
            <a:endParaRPr lang="de-DE" dirty="0"/>
          </a:p>
          <a:p>
            <a:pPr marL="702719" lvl="2" indent="-342900">
              <a:buFont typeface="+mj-lt"/>
              <a:buAutoNum type="arabicPeriod"/>
            </a:pPr>
            <a:r>
              <a:rPr lang="de-DE" dirty="0"/>
              <a:t>NN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Was haben wir nun?</a:t>
            </a:r>
          </a:p>
          <a:p>
            <a:pPr marL="522810" lvl="1" indent="-342900">
              <a:buFont typeface="+mj-lt"/>
              <a:buAutoNum type="arabicPeriod"/>
            </a:pP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# </a:t>
            </a:r>
            <a:fld id="{643B6938-699C-734A-AADA-439B90F52D3B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55230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Neural</a:t>
            </a:r>
            <a:r>
              <a:rPr lang="de-DE" dirty="0"/>
              <a:t> Net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288001" y="959999"/>
            <a:ext cx="8569325" cy="229609"/>
          </a:xfrm>
        </p:spPr>
        <p:txBody>
          <a:bodyPr/>
          <a:lstStyle/>
          <a:p>
            <a:r>
              <a:rPr lang="de-DE" dirty="0" err="1"/>
              <a:t>person</a:t>
            </a:r>
            <a:r>
              <a:rPr lang="de-DE" dirty="0"/>
              <a:t> </a:t>
            </a:r>
            <a:r>
              <a:rPr lang="de-DE" dirty="0" err="1"/>
              <a:t>vector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: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# </a:t>
            </a:r>
            <a:fld id="{643B6938-699C-734A-AADA-439B90F52D3B}" type="slidenum">
              <a:rPr lang="en-US" smtClean="0"/>
              <a:pPr/>
              <a:t>20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el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5667543"/>
                  </p:ext>
                </p:extLst>
              </p:nvPr>
            </p:nvGraphicFramePr>
            <p:xfrm>
              <a:off x="1466335" y="2608629"/>
              <a:ext cx="6096000" cy="1112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24000">
                      <a:extLst>
                        <a:ext uri="{9D8B030D-6E8A-4147-A177-3AD203B41FA5}">
                          <a16:colId xmlns:a16="http://schemas.microsoft.com/office/drawing/2014/main" val="933627128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1104414089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1940278467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357322416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 err="1"/>
                            <a:t>name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100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200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595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030526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𝑁𝑁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75.83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73.54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69.56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9280825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ctr" defTabSz="76197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de-DE" b="0" i="0" smtClean="0">
                                        <a:latin typeface="Cambria Math" panose="02040503050406030204" pitchFamily="18" charset="0"/>
                                      </a:rPr>
                                      <m:t>ag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de-DE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92.93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93.48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74.58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0965046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el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5667543"/>
                  </p:ext>
                </p:extLst>
              </p:nvPr>
            </p:nvGraphicFramePr>
            <p:xfrm>
              <a:off x="1466335" y="2608629"/>
              <a:ext cx="6096000" cy="1112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24000">
                      <a:extLst>
                        <a:ext uri="{9D8B030D-6E8A-4147-A177-3AD203B41FA5}">
                          <a16:colId xmlns:a16="http://schemas.microsoft.com/office/drawing/2014/main" val="933627128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1104414089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1940278467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357322416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 err="1"/>
                            <a:t>name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100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200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595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030526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3"/>
                          <a:stretch>
                            <a:fillRect l="-400" t="-100000" r="-302000" b="-1016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75.83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73.54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69.56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9280825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3"/>
                          <a:stretch>
                            <a:fillRect l="-400" t="-203279" r="-302000" b="-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92.93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93.48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74.58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0965046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8" name="Textplatzhalter 3"/>
          <p:cNvSpPr>
            <a:spLocks noGrp="1"/>
          </p:cNvSpPr>
          <p:nvPr>
            <p:ph type="body" sz="quarter" idx="13"/>
          </p:nvPr>
        </p:nvSpPr>
        <p:spPr>
          <a:xfrm>
            <a:off x="287339" y="1367161"/>
            <a:ext cx="8568661" cy="3595456"/>
          </a:xfrm>
        </p:spPr>
        <p:txBody>
          <a:bodyPr/>
          <a:lstStyle/>
          <a:p>
            <a:r>
              <a:rPr lang="de-DE" dirty="0" err="1"/>
              <a:t>Architecture</a:t>
            </a:r>
            <a:r>
              <a:rPr lang="de-DE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4 Hidden </a:t>
            </a:r>
            <a:r>
              <a:rPr lang="de-DE" dirty="0" err="1"/>
              <a:t>Layers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10 </a:t>
            </a:r>
            <a:r>
              <a:rPr lang="de-DE" dirty="0" err="1"/>
              <a:t>neurons</a:t>
            </a:r>
            <a:r>
              <a:rPr lang="de-DE" dirty="0"/>
              <a:t> </a:t>
            </a:r>
            <a:r>
              <a:rPr lang="de-DE" dirty="0" err="1"/>
              <a:t>each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Why</a:t>
            </a:r>
            <a:r>
              <a:rPr lang="de-DE" dirty="0"/>
              <a:t>? </a:t>
            </a:r>
            <a:r>
              <a:rPr lang="de-DE" dirty="0" err="1">
                <a:solidFill>
                  <a:schemeClr val="bg2">
                    <a:lumMod val="75000"/>
                  </a:schemeClr>
                </a:solidFill>
              </a:rPr>
              <a:t>Others</a:t>
            </a:r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dirty="0" err="1">
                <a:solidFill>
                  <a:schemeClr val="bg2">
                    <a:lumMod val="75000"/>
                  </a:schemeClr>
                </a:solidFill>
              </a:rPr>
              <a:t>were</a:t>
            </a:r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dirty="0" err="1">
                <a:solidFill>
                  <a:schemeClr val="bg2">
                    <a:lumMod val="75000"/>
                  </a:schemeClr>
                </a:solidFill>
              </a:rPr>
              <a:t>worse</a:t>
            </a:r>
            <a:endParaRPr lang="de-DE" dirty="0">
              <a:solidFill>
                <a:schemeClr val="bg2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solidFill>
                <a:schemeClr val="bg2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solidFill>
                <a:schemeClr val="bg2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solidFill>
                <a:schemeClr val="bg2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solidFill>
                <a:schemeClr val="bg2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solidFill>
                <a:schemeClr val="bg2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does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tell</a:t>
            </a:r>
            <a:r>
              <a:rPr lang="de-DE" dirty="0"/>
              <a:t> </a:t>
            </a:r>
            <a:r>
              <a:rPr lang="de-DE" dirty="0" err="1"/>
              <a:t>us</a:t>
            </a:r>
            <a:r>
              <a:rPr lang="de-DE" dirty="0"/>
              <a:t>?</a:t>
            </a:r>
            <a:br>
              <a:rPr lang="de-DE" dirty="0"/>
            </a:br>
            <a:r>
              <a:rPr lang="de-DE" dirty="0" err="1">
                <a:solidFill>
                  <a:schemeClr val="bg2">
                    <a:lumMod val="75000"/>
                  </a:schemeClr>
                </a:solidFill>
              </a:rPr>
              <a:t>no</a:t>
            </a:r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dirty="0" err="1">
                <a:solidFill>
                  <a:schemeClr val="bg2">
                    <a:lumMod val="75000"/>
                  </a:schemeClr>
                </a:solidFill>
              </a:rPr>
              <a:t>clear</a:t>
            </a:r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dirty="0" err="1">
                <a:solidFill>
                  <a:schemeClr val="bg2">
                    <a:lumMod val="75000"/>
                  </a:schemeClr>
                </a:solidFill>
              </a:rPr>
              <a:t>correlation</a:t>
            </a:r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 				    larger </a:t>
            </a:r>
            <a:r>
              <a:rPr lang="de-DE" dirty="0" err="1">
                <a:solidFill>
                  <a:schemeClr val="bg2">
                    <a:lumMod val="75000"/>
                  </a:schemeClr>
                </a:solidFill>
              </a:rPr>
              <a:t>set</a:t>
            </a:r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dirty="0" err="1">
                <a:solidFill>
                  <a:schemeClr val="bg2">
                    <a:lumMod val="75000"/>
                  </a:schemeClr>
                </a:solidFill>
              </a:rPr>
              <a:t>leads</a:t>
            </a:r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dirty="0" err="1">
                <a:solidFill>
                  <a:schemeClr val="bg2">
                    <a:lumMod val="75000"/>
                  </a:schemeClr>
                </a:solidFill>
              </a:rPr>
              <a:t>to</a:t>
            </a:r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dirty="0" err="1">
                <a:solidFill>
                  <a:schemeClr val="bg2">
                    <a:lumMod val="75000"/>
                  </a:schemeClr>
                </a:solidFill>
              </a:rPr>
              <a:t>higher</a:t>
            </a:r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dirty="0" err="1">
                <a:solidFill>
                  <a:schemeClr val="bg2">
                    <a:lumMod val="75000"/>
                  </a:schemeClr>
                </a:solidFill>
              </a:rPr>
              <a:t>variance</a:t>
            </a:r>
            <a:endParaRPr lang="de-DE" dirty="0"/>
          </a:p>
          <a:p>
            <a:endParaRPr lang="de-DE" dirty="0"/>
          </a:p>
        </p:txBody>
      </p:sp>
      <p:sp>
        <p:nvSpPr>
          <p:cNvPr id="11" name="Pfeil nach rechts 10"/>
          <p:cNvSpPr/>
          <p:nvPr/>
        </p:nvSpPr>
        <p:spPr>
          <a:xfrm>
            <a:off x="2539014" y="4199841"/>
            <a:ext cx="559293" cy="142042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60786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Result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de-DE" dirty="0"/>
              <a:t>Not </a:t>
            </a:r>
            <a:r>
              <a:rPr lang="de-DE" dirty="0" err="1"/>
              <a:t>reproducable</a:t>
            </a:r>
            <a:r>
              <a:rPr lang="de-DE" dirty="0"/>
              <a:t> – </a:t>
            </a:r>
            <a:r>
              <a:rPr lang="de-DE" dirty="0" err="1"/>
              <a:t>Why</a:t>
            </a:r>
            <a:r>
              <a:rPr lang="de-DE" dirty="0"/>
              <a:t>?</a:t>
            </a:r>
          </a:p>
          <a:p>
            <a:pPr marL="522810" lvl="1" indent="-342900">
              <a:buFont typeface="+mj-lt"/>
              <a:buAutoNum type="arabicPeriod"/>
            </a:pPr>
            <a:r>
              <a:rPr lang="de-DE" dirty="0" err="1"/>
              <a:t>Representative</a:t>
            </a:r>
            <a:r>
              <a:rPr lang="de-DE" dirty="0"/>
              <a:t> </a:t>
            </a:r>
            <a:r>
              <a:rPr lang="de-DE" dirty="0" err="1"/>
              <a:t>working</a:t>
            </a:r>
            <a:r>
              <a:rPr lang="de-DE" dirty="0"/>
              <a:t> </a:t>
            </a:r>
            <a:r>
              <a:rPr lang="de-DE" dirty="0" err="1"/>
              <a:t>day</a:t>
            </a:r>
            <a:endParaRPr lang="de-DE" dirty="0"/>
          </a:p>
          <a:p>
            <a:pPr marL="522810" lvl="1" indent="-342900">
              <a:buFont typeface="+mj-lt"/>
              <a:buAutoNum type="arabicPeriod"/>
            </a:pPr>
            <a:r>
              <a:rPr lang="de-DE" dirty="0"/>
              <a:t>People </a:t>
            </a:r>
            <a:r>
              <a:rPr lang="de-DE" dirty="0" err="1"/>
              <a:t>living</a:t>
            </a:r>
            <a:r>
              <a:rPr lang="de-DE" dirty="0"/>
              <a:t> </a:t>
            </a:r>
            <a:r>
              <a:rPr lang="de-DE" dirty="0" err="1"/>
              <a:t>over</a:t>
            </a:r>
            <a:r>
              <a:rPr lang="de-DE" dirty="0"/>
              <a:t>/</a:t>
            </a:r>
            <a:r>
              <a:rPr lang="de-DE" dirty="0" err="1"/>
              <a:t>under</a:t>
            </a:r>
            <a:r>
              <a:rPr lang="de-DE" dirty="0"/>
              <a:t> </a:t>
            </a:r>
            <a:r>
              <a:rPr lang="de-DE" dirty="0" err="1"/>
              <a:t>standards</a:t>
            </a:r>
            <a:endParaRPr lang="de-DE" dirty="0"/>
          </a:p>
          <a:p>
            <a:pPr marL="522810" lvl="1" indent="-342900">
              <a:buFont typeface="+mj-lt"/>
              <a:buAutoNum type="arabicPeriod"/>
            </a:pPr>
            <a:r>
              <a:rPr lang="de-DE" dirty="0" err="1"/>
              <a:t>Individuality</a:t>
            </a:r>
            <a:r>
              <a:rPr lang="de-DE" dirty="0"/>
              <a:t> of </a:t>
            </a:r>
            <a:r>
              <a:rPr lang="de-DE" dirty="0" err="1"/>
              <a:t>lifestyle</a:t>
            </a:r>
            <a:endParaRPr lang="de-DE" dirty="0"/>
          </a:p>
          <a:p>
            <a:pPr marL="522810" lvl="1" indent="-342900">
              <a:buFont typeface="+mj-lt"/>
              <a:buAutoNum type="arabicPeriod"/>
            </a:pPr>
            <a:r>
              <a:rPr lang="de-DE" dirty="0" err="1"/>
              <a:t>Complete</a:t>
            </a:r>
            <a:r>
              <a:rPr lang="de-DE" dirty="0"/>
              <a:t> inverse </a:t>
            </a:r>
            <a:r>
              <a:rPr lang="de-DE" dirty="0" err="1"/>
              <a:t>behavior</a:t>
            </a:r>
            <a:r>
              <a:rPr lang="de-DE" dirty="0"/>
              <a:t> in same </a:t>
            </a:r>
            <a:r>
              <a:rPr lang="de-DE" dirty="0" err="1"/>
              <a:t>strata</a:t>
            </a:r>
            <a:endParaRPr lang="de-DE" dirty="0"/>
          </a:p>
          <a:p>
            <a:pPr marL="522810" lvl="1" indent="-342900">
              <a:buFont typeface="+mj-lt"/>
              <a:buAutoNum type="arabicPeriod"/>
            </a:pPr>
            <a:endParaRPr lang="de-DE" dirty="0"/>
          </a:p>
          <a:p>
            <a:pPr marL="342900" indent="-342900">
              <a:buFont typeface="+mj-lt"/>
              <a:buAutoNum type="arabicPeriod"/>
            </a:pPr>
            <a:r>
              <a:rPr lang="de-DE" dirty="0" err="1"/>
              <a:t>No</a:t>
            </a:r>
            <a:r>
              <a:rPr lang="de-DE" dirty="0"/>
              <a:t> observable </a:t>
            </a:r>
            <a:r>
              <a:rPr lang="de-DE" dirty="0" err="1"/>
              <a:t>clusters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# </a:t>
            </a:r>
            <a:fld id="{643B6938-699C-734A-AADA-439B90F52D3B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4098" name="Picture 2" descr="Detektiv, Suche, Mann, VergrÃ¶Ãern, Untersuchu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9418" y="1719870"/>
            <a:ext cx="2432957" cy="2456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77983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Fin.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de-DE" sz="6000" dirty="0" err="1"/>
              <a:t>Thank</a:t>
            </a:r>
            <a:r>
              <a:rPr lang="de-DE" sz="6000" dirty="0"/>
              <a:t> </a:t>
            </a:r>
            <a:r>
              <a:rPr lang="de-DE" sz="6000" dirty="0" err="1"/>
              <a:t>you</a:t>
            </a:r>
            <a:r>
              <a:rPr lang="de-DE" sz="6000" dirty="0"/>
              <a:t> </a:t>
            </a:r>
            <a:r>
              <a:rPr lang="de-DE" sz="6000" dirty="0" err="1"/>
              <a:t>for</a:t>
            </a:r>
            <a:r>
              <a:rPr lang="de-DE" sz="6000" dirty="0"/>
              <a:t> </a:t>
            </a:r>
            <a:r>
              <a:rPr lang="de-DE" sz="6000" dirty="0" err="1"/>
              <a:t>your</a:t>
            </a:r>
            <a:r>
              <a:rPr lang="de-DE" sz="6000" dirty="0"/>
              <a:t> </a:t>
            </a:r>
            <a:r>
              <a:rPr lang="de-DE" sz="6000" dirty="0" err="1"/>
              <a:t>attention</a:t>
            </a:r>
            <a:br>
              <a:rPr lang="de-DE" sz="6000" dirty="0"/>
            </a:br>
            <a:endParaRPr lang="de-DE" sz="600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# </a:t>
            </a:r>
            <a:fld id="{643B6938-699C-734A-AADA-439B90F52D3B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6698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TODOs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 err="1"/>
              <a:t>Possible</a:t>
            </a:r>
            <a:r>
              <a:rPr lang="de-DE" dirty="0"/>
              <a:t> </a:t>
            </a:r>
            <a:r>
              <a:rPr lang="de-DE" dirty="0" err="1"/>
              <a:t>additions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calculate</a:t>
            </a:r>
            <a:r>
              <a:rPr lang="de-DE" dirty="0"/>
              <a:t> </a:t>
            </a:r>
            <a:r>
              <a:rPr lang="de-DE" dirty="0" err="1"/>
              <a:t>proportions</a:t>
            </a:r>
            <a:r>
              <a:rPr lang="de-DE" dirty="0"/>
              <a:t> of MED und G-</a:t>
            </a:r>
            <a:r>
              <a:rPr lang="de-DE" dirty="0" err="1"/>
              <a:t>Dist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show</a:t>
            </a:r>
            <a:r>
              <a:rPr lang="de-DE" dirty="0"/>
              <a:t> </a:t>
            </a:r>
            <a:r>
              <a:rPr lang="de-DE" dirty="0" err="1"/>
              <a:t>equal</a:t>
            </a:r>
            <a:r>
              <a:rPr lang="de-DE" dirty="0"/>
              <a:t> </a:t>
            </a:r>
            <a:r>
              <a:rPr lang="de-DE" dirty="0" err="1"/>
              <a:t>outcome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Through PCA just 2 </a:t>
            </a:r>
            <a:r>
              <a:rPr lang="de-DE" dirty="0" err="1"/>
              <a:t>components</a:t>
            </a:r>
            <a:r>
              <a:rPr lang="de-DE" dirty="0"/>
              <a:t>. </a:t>
            </a:r>
            <a:r>
              <a:rPr lang="de-DE" dirty="0" err="1"/>
              <a:t>Maybe</a:t>
            </a:r>
            <a:r>
              <a:rPr lang="de-DE" dirty="0"/>
              <a:t> </a:t>
            </a:r>
            <a:r>
              <a:rPr lang="de-DE" dirty="0" err="1"/>
              <a:t>therefore</a:t>
            </a:r>
            <a:r>
              <a:rPr lang="de-DE" dirty="0"/>
              <a:t> 2 Cluster?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Analyse </a:t>
            </a:r>
            <a:r>
              <a:rPr lang="de-DE" dirty="0" err="1"/>
              <a:t>most</a:t>
            </a:r>
            <a:r>
              <a:rPr lang="de-DE" dirty="0"/>
              <a:t> </a:t>
            </a:r>
            <a:r>
              <a:rPr lang="de-DE" dirty="0" err="1"/>
              <a:t>important</a:t>
            </a:r>
            <a:r>
              <a:rPr lang="de-DE" dirty="0"/>
              <a:t> </a:t>
            </a:r>
            <a:r>
              <a:rPr lang="de-DE" dirty="0" err="1"/>
              <a:t>aspect</a:t>
            </a:r>
            <a:r>
              <a:rPr lang="de-DE" dirty="0"/>
              <a:t> of DT </a:t>
            </a:r>
            <a:r>
              <a:rPr lang="de-DE" dirty="0" err="1"/>
              <a:t>and</a:t>
            </a:r>
            <a:r>
              <a:rPr lang="de-DE" dirty="0"/>
              <a:t> NN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highlight>
                  <a:srgbClr val="FFFF00"/>
                </a:highlight>
              </a:rPr>
              <a:t>Distribution of </a:t>
            </a:r>
            <a:r>
              <a:rPr lang="de-DE" dirty="0" err="1">
                <a:highlight>
                  <a:srgbClr val="FFFF00"/>
                </a:highlight>
              </a:rPr>
              <a:t>values</a:t>
            </a:r>
            <a:r>
              <a:rPr lang="de-DE" dirty="0">
                <a:highlight>
                  <a:srgbClr val="FFFF00"/>
                </a:highlight>
              </a:rPr>
              <a:t> </a:t>
            </a:r>
            <a:r>
              <a:rPr lang="de-DE" dirty="0" err="1">
                <a:highlight>
                  <a:srgbClr val="FFFF00"/>
                </a:highlight>
              </a:rPr>
              <a:t>within</a:t>
            </a:r>
            <a:r>
              <a:rPr lang="de-DE" dirty="0">
                <a:highlight>
                  <a:srgbClr val="FFFF00"/>
                </a:highlight>
              </a:rPr>
              <a:t> </a:t>
            </a:r>
            <a:r>
              <a:rPr lang="de-DE" dirty="0" err="1">
                <a:highlight>
                  <a:srgbClr val="FFFF00"/>
                </a:highlight>
              </a:rPr>
              <a:t>one</a:t>
            </a:r>
            <a:r>
              <a:rPr lang="de-DE" dirty="0">
                <a:highlight>
                  <a:srgbClr val="FFFF00"/>
                </a:highlight>
              </a:rPr>
              <a:t> </a:t>
            </a:r>
            <a:r>
              <a:rPr lang="de-DE" dirty="0" err="1">
                <a:highlight>
                  <a:srgbClr val="FFFF00"/>
                </a:highlight>
              </a:rPr>
              <a:t>strata</a:t>
            </a:r>
            <a:r>
              <a:rPr lang="de-DE" dirty="0">
                <a:highlight>
                  <a:srgbClr val="FFFF00"/>
                </a:highlight>
              </a:rPr>
              <a:t> !!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Maybe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networkx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r>
              <a:rPr lang="de-DE" dirty="0" err="1"/>
              <a:t>Questions</a:t>
            </a:r>
            <a:r>
              <a:rPr lang="de-DE" dirty="0"/>
              <a:t> </a:t>
            </a:r>
            <a:r>
              <a:rPr lang="de-DE" dirty="0" err="1"/>
              <a:t>towards</a:t>
            </a:r>
            <a:r>
              <a:rPr lang="de-DE" dirty="0"/>
              <a:t> María: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Should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explain</a:t>
            </a:r>
            <a:r>
              <a:rPr lang="de-DE" dirty="0"/>
              <a:t>: k-</a:t>
            </a:r>
            <a:r>
              <a:rPr lang="de-DE" dirty="0" err="1"/>
              <a:t>means</a:t>
            </a:r>
            <a:r>
              <a:rPr lang="de-DE" dirty="0"/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# </a:t>
            </a:r>
            <a:fld id="{643B6938-699C-734A-AADA-439B90F52D3B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39364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Problem </a:t>
            </a:r>
            <a:r>
              <a:rPr lang="de-DE" dirty="0" err="1"/>
              <a:t>definition</a:t>
            </a:r>
            <a:endParaRPr lang="de-DE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7497" y="1319143"/>
            <a:ext cx="4146359" cy="334124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# </a:t>
            </a:r>
            <a:fld id="{643B6938-699C-734A-AADA-439B90F52D3B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7" name="Textfeld 6"/>
          <p:cNvSpPr txBox="1"/>
          <p:nvPr/>
        </p:nvSpPr>
        <p:spPr>
          <a:xfrm>
            <a:off x="4996021" y="4668869"/>
            <a:ext cx="3797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err="1"/>
              <a:t>Lotero</a:t>
            </a:r>
            <a:r>
              <a:rPr lang="en-US" sz="900" dirty="0"/>
              <a:t>, Laura, et al. "Rich do not rise early: </a:t>
            </a:r>
            <a:r>
              <a:rPr lang="en-US" sz="900" dirty="0" err="1"/>
              <a:t>spatio</a:t>
            </a:r>
            <a:r>
              <a:rPr lang="en-US" sz="900" dirty="0"/>
              <a:t>-temporal</a:t>
            </a:r>
          </a:p>
          <a:p>
            <a:r>
              <a:rPr lang="en-US" sz="900" dirty="0"/>
              <a:t> patterns in the mobility networks of different socio-economic classes." </a:t>
            </a:r>
            <a:endParaRPr lang="de-DE" sz="800" dirty="0"/>
          </a:p>
        </p:txBody>
      </p:sp>
      <p:sp>
        <p:nvSpPr>
          <p:cNvPr id="8" name="Textplatzhalter 3"/>
          <p:cNvSpPr>
            <a:spLocks noGrp="1"/>
          </p:cNvSpPr>
          <p:nvPr>
            <p:ph type="body" sz="quarter" idx="13"/>
          </p:nvPr>
        </p:nvSpPr>
        <p:spPr>
          <a:xfrm>
            <a:off x="287338" y="1855433"/>
            <a:ext cx="4098232" cy="1811692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lvl="1"/>
            <a:r>
              <a:rPr lang="de-DE" i="1" dirty="0"/>
              <a:t>„Based on </a:t>
            </a:r>
            <a:r>
              <a:rPr lang="de-DE" i="1" dirty="0" err="1"/>
              <a:t>the</a:t>
            </a:r>
            <a:r>
              <a:rPr lang="de-DE" i="1" dirty="0"/>
              <a:t> </a:t>
            </a:r>
            <a:r>
              <a:rPr lang="de-DE" i="1" dirty="0" err="1"/>
              <a:t>paper</a:t>
            </a:r>
            <a:r>
              <a:rPr lang="de-DE" i="1" dirty="0"/>
              <a:t> of </a:t>
            </a:r>
            <a:r>
              <a:rPr lang="de-DE" i="1" dirty="0" err="1"/>
              <a:t>Loter</a:t>
            </a:r>
            <a:r>
              <a:rPr lang="de-DE" i="1" dirty="0"/>
              <a:t> et al. </a:t>
            </a:r>
            <a:r>
              <a:rPr lang="de-DE" i="1" dirty="0" err="1"/>
              <a:t>we</a:t>
            </a:r>
            <a:r>
              <a:rPr lang="de-DE" i="1" dirty="0"/>
              <a:t> </a:t>
            </a:r>
            <a:r>
              <a:rPr lang="de-DE" i="1" dirty="0" err="1"/>
              <a:t>analyzed</a:t>
            </a:r>
            <a:r>
              <a:rPr lang="de-DE" i="1" dirty="0"/>
              <a:t> </a:t>
            </a:r>
            <a:r>
              <a:rPr lang="de-DE" i="1" dirty="0" err="1"/>
              <a:t>the</a:t>
            </a:r>
            <a:r>
              <a:rPr lang="de-DE" i="1" dirty="0"/>
              <a:t> </a:t>
            </a:r>
            <a:r>
              <a:rPr lang="de-DE" i="1" dirty="0" err="1"/>
              <a:t>movement</a:t>
            </a:r>
            <a:r>
              <a:rPr lang="de-DE" i="1" dirty="0"/>
              <a:t> </a:t>
            </a:r>
            <a:r>
              <a:rPr lang="de-DE" i="1" dirty="0" err="1"/>
              <a:t>data</a:t>
            </a:r>
            <a:r>
              <a:rPr lang="de-DE" i="1" dirty="0"/>
              <a:t> of Medellín. </a:t>
            </a:r>
            <a:r>
              <a:rPr lang="de-DE" i="1" dirty="0" err="1"/>
              <a:t>Their</a:t>
            </a:r>
            <a:r>
              <a:rPr lang="de-DE" i="1" dirty="0"/>
              <a:t> </a:t>
            </a:r>
            <a:r>
              <a:rPr lang="de-DE" i="1" dirty="0" err="1"/>
              <a:t>movements</a:t>
            </a:r>
            <a:r>
              <a:rPr lang="de-DE" i="1" dirty="0"/>
              <a:t>, of </a:t>
            </a:r>
            <a:r>
              <a:rPr lang="de-DE" i="1" dirty="0" err="1"/>
              <a:t>six</a:t>
            </a:r>
            <a:r>
              <a:rPr lang="de-DE" i="1" dirty="0"/>
              <a:t> </a:t>
            </a:r>
            <a:r>
              <a:rPr lang="de-DE" i="1" dirty="0" err="1"/>
              <a:t>socio-economic</a:t>
            </a:r>
            <a:r>
              <a:rPr lang="de-DE" i="1" dirty="0"/>
              <a:t> </a:t>
            </a:r>
            <a:r>
              <a:rPr lang="de-DE" i="1" dirty="0" err="1"/>
              <a:t>groups</a:t>
            </a:r>
            <a:r>
              <a:rPr lang="de-DE" i="1" dirty="0"/>
              <a:t>, </a:t>
            </a:r>
            <a:r>
              <a:rPr lang="de-DE" i="1" dirty="0" err="1"/>
              <a:t>are</a:t>
            </a:r>
            <a:r>
              <a:rPr lang="de-DE" i="1" dirty="0"/>
              <a:t> </a:t>
            </a:r>
            <a:r>
              <a:rPr lang="de-DE" i="1" dirty="0" err="1"/>
              <a:t>given</a:t>
            </a:r>
            <a:r>
              <a:rPr lang="de-DE" i="1" dirty="0"/>
              <a:t> </a:t>
            </a:r>
            <a:r>
              <a:rPr lang="de-DE" i="1" dirty="0" err="1"/>
              <a:t>with</a:t>
            </a:r>
            <a:r>
              <a:rPr lang="de-DE" i="1" dirty="0"/>
              <a:t>, </a:t>
            </a:r>
            <a:r>
              <a:rPr lang="de-DE" i="1" dirty="0" err="1"/>
              <a:t>for</a:t>
            </a:r>
            <a:r>
              <a:rPr lang="de-DE" i="1" dirty="0"/>
              <a:t> </a:t>
            </a:r>
            <a:r>
              <a:rPr lang="de-DE" i="1" dirty="0" err="1"/>
              <a:t>example</a:t>
            </a:r>
            <a:r>
              <a:rPr lang="de-DE" i="1" dirty="0"/>
              <a:t>, </a:t>
            </a:r>
            <a:r>
              <a:rPr lang="de-DE" i="1" dirty="0" err="1"/>
              <a:t>the</a:t>
            </a:r>
            <a:r>
              <a:rPr lang="de-DE" i="1" dirty="0"/>
              <a:t> </a:t>
            </a:r>
            <a:r>
              <a:rPr lang="de-DE" i="1" dirty="0" err="1"/>
              <a:t>endpoints</a:t>
            </a:r>
            <a:r>
              <a:rPr lang="de-DE" i="1" dirty="0"/>
              <a:t> of </a:t>
            </a:r>
            <a:r>
              <a:rPr lang="de-DE" i="1" dirty="0" err="1"/>
              <a:t>travelling</a:t>
            </a:r>
            <a:r>
              <a:rPr lang="de-DE" i="1" dirty="0"/>
              <a:t>, </a:t>
            </a:r>
            <a:r>
              <a:rPr lang="de-DE" i="1" dirty="0" err="1"/>
              <a:t>reason</a:t>
            </a:r>
            <a:r>
              <a:rPr lang="de-DE" i="1" dirty="0"/>
              <a:t>, </a:t>
            </a:r>
            <a:r>
              <a:rPr lang="de-DE" i="1" dirty="0" err="1"/>
              <a:t>or</a:t>
            </a:r>
            <a:r>
              <a:rPr lang="de-DE" i="1" dirty="0"/>
              <a:t> </a:t>
            </a:r>
            <a:r>
              <a:rPr lang="de-DE" i="1" dirty="0" err="1"/>
              <a:t>means</a:t>
            </a:r>
            <a:r>
              <a:rPr lang="de-DE" i="1" dirty="0"/>
              <a:t> of </a:t>
            </a:r>
            <a:r>
              <a:rPr lang="de-DE" i="1" dirty="0" err="1"/>
              <a:t>transportation</a:t>
            </a:r>
            <a:r>
              <a:rPr lang="de-DE" i="1" dirty="0"/>
              <a:t>, </a:t>
            </a:r>
            <a:r>
              <a:rPr lang="de-DE" i="1" dirty="0" err="1"/>
              <a:t>as</a:t>
            </a:r>
            <a:r>
              <a:rPr lang="de-DE" i="1" dirty="0"/>
              <a:t> </a:t>
            </a:r>
            <a:r>
              <a:rPr lang="de-DE" i="1" dirty="0" err="1"/>
              <a:t>well</a:t>
            </a:r>
            <a:r>
              <a:rPr lang="de-DE" i="1" dirty="0"/>
              <a:t> </a:t>
            </a:r>
            <a:r>
              <a:rPr lang="de-DE" i="1" dirty="0" err="1"/>
              <a:t>as</a:t>
            </a:r>
            <a:r>
              <a:rPr lang="de-DE" i="1" dirty="0"/>
              <a:t> personal </a:t>
            </a:r>
            <a:r>
              <a:rPr lang="de-DE" i="1" dirty="0" err="1"/>
              <a:t>information</a:t>
            </a:r>
            <a:r>
              <a:rPr lang="de-DE" i="1" dirty="0"/>
              <a:t>, like </a:t>
            </a:r>
            <a:r>
              <a:rPr lang="de-DE" i="1" dirty="0" err="1"/>
              <a:t>gender</a:t>
            </a:r>
            <a:r>
              <a:rPr lang="de-DE" i="1" dirty="0"/>
              <a:t> </a:t>
            </a:r>
            <a:r>
              <a:rPr lang="de-DE" i="1" dirty="0" err="1"/>
              <a:t>or</a:t>
            </a:r>
            <a:r>
              <a:rPr lang="de-DE" i="1" dirty="0"/>
              <a:t> </a:t>
            </a:r>
            <a:r>
              <a:rPr lang="de-DE" i="1" dirty="0" err="1"/>
              <a:t>age</a:t>
            </a:r>
            <a:r>
              <a:rPr lang="de-DE" i="1" dirty="0"/>
              <a:t>.</a:t>
            </a:r>
          </a:p>
          <a:p>
            <a:pPr lvl="1"/>
            <a:r>
              <a:rPr lang="de-DE" i="1" dirty="0"/>
              <a:t>The </a:t>
            </a:r>
            <a:r>
              <a:rPr lang="de-DE" i="1" dirty="0" err="1"/>
              <a:t>task</a:t>
            </a:r>
            <a:r>
              <a:rPr lang="de-DE" i="1" dirty="0"/>
              <a:t> </a:t>
            </a:r>
            <a:r>
              <a:rPr lang="de-DE" i="1" dirty="0" err="1"/>
              <a:t>is</a:t>
            </a:r>
            <a:r>
              <a:rPr lang="de-DE" i="1" dirty="0"/>
              <a:t> </a:t>
            </a:r>
            <a:r>
              <a:rPr lang="de-DE" i="1" dirty="0" err="1"/>
              <a:t>to</a:t>
            </a:r>
            <a:r>
              <a:rPr lang="de-DE" i="1" dirty="0"/>
              <a:t> find </a:t>
            </a:r>
            <a:r>
              <a:rPr lang="de-DE" i="1" dirty="0" err="1"/>
              <a:t>dependencies</a:t>
            </a:r>
            <a:r>
              <a:rPr lang="de-DE" i="1" dirty="0"/>
              <a:t> </a:t>
            </a:r>
            <a:r>
              <a:rPr lang="de-DE" i="1" dirty="0" err="1"/>
              <a:t>between</a:t>
            </a:r>
            <a:r>
              <a:rPr lang="de-DE" i="1" dirty="0"/>
              <a:t> </a:t>
            </a:r>
            <a:r>
              <a:rPr lang="de-DE" i="1" dirty="0" err="1"/>
              <a:t>these</a:t>
            </a:r>
            <a:r>
              <a:rPr lang="de-DE" i="1" dirty="0"/>
              <a:t> </a:t>
            </a:r>
            <a:r>
              <a:rPr lang="de-DE" i="1" dirty="0" err="1"/>
              <a:t>entries</a:t>
            </a:r>
            <a:r>
              <a:rPr lang="de-DE" i="1" dirty="0"/>
              <a:t> and </a:t>
            </a:r>
            <a:r>
              <a:rPr lang="de-DE" i="1" dirty="0" err="1"/>
              <a:t>the</a:t>
            </a:r>
            <a:r>
              <a:rPr lang="de-DE" i="1" dirty="0"/>
              <a:t> </a:t>
            </a:r>
            <a:r>
              <a:rPr lang="de-DE" i="1" dirty="0" err="1"/>
              <a:t>socioeconomic</a:t>
            </a:r>
            <a:r>
              <a:rPr lang="de-DE" i="1" dirty="0"/>
              <a:t> </a:t>
            </a:r>
            <a:r>
              <a:rPr lang="de-DE" i="1" dirty="0" err="1"/>
              <a:t>group</a:t>
            </a:r>
            <a:r>
              <a:rPr lang="de-DE" i="1" dirty="0"/>
              <a:t> of </a:t>
            </a:r>
            <a:r>
              <a:rPr lang="de-DE" i="1" dirty="0" err="1"/>
              <a:t>that</a:t>
            </a:r>
            <a:r>
              <a:rPr lang="de-DE" i="1" dirty="0"/>
              <a:t> </a:t>
            </a:r>
            <a:r>
              <a:rPr lang="de-DE" i="1" dirty="0" err="1"/>
              <a:t>person</a:t>
            </a:r>
            <a:r>
              <a:rPr lang="de-DE" i="1" dirty="0"/>
              <a:t>.“</a:t>
            </a:r>
          </a:p>
        </p:txBody>
      </p:sp>
    </p:spTree>
    <p:extLst>
      <p:ext uri="{BB962C8B-B14F-4D97-AF65-F5344CB8AC3E}">
        <p14:creationId xmlns:p14="http://schemas.microsoft.com/office/powerpoint/2010/main" val="14995380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Available</a:t>
            </a:r>
            <a:r>
              <a:rPr lang="de-DE" dirty="0"/>
              <a:t> Data </a:t>
            </a:r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–</a:t>
            </a:r>
            <a:r>
              <a:rPr lang="de-DE" dirty="0"/>
              <a:t> </a:t>
            </a:r>
            <a:r>
              <a:rPr lang="de-DE" dirty="0" err="1">
                <a:solidFill>
                  <a:schemeClr val="bg2">
                    <a:lumMod val="75000"/>
                  </a:schemeClr>
                </a:solidFill>
              </a:rPr>
              <a:t>What</a:t>
            </a:r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dirty="0" err="1">
                <a:solidFill>
                  <a:schemeClr val="bg2">
                    <a:lumMod val="75000"/>
                  </a:schemeClr>
                </a:solidFill>
              </a:rPr>
              <a:t>does</a:t>
            </a:r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dirty="0" err="1">
                <a:solidFill>
                  <a:schemeClr val="bg2">
                    <a:lumMod val="75000"/>
                  </a:schemeClr>
                </a:solidFill>
              </a:rPr>
              <a:t>it</a:t>
            </a:r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dirty="0" err="1">
                <a:solidFill>
                  <a:schemeClr val="bg2">
                    <a:lumMod val="75000"/>
                  </a:schemeClr>
                </a:solidFill>
              </a:rPr>
              <a:t>look</a:t>
            </a:r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 like?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# </a:t>
            </a:r>
            <a:fld id="{643B6938-699C-734A-AADA-439B90F52D3B}" type="slidenum">
              <a:rPr lang="en-US" smtClean="0"/>
              <a:pPr/>
              <a:t>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elle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21927133"/>
                  </p:ext>
                </p:extLst>
              </p:nvPr>
            </p:nvGraphicFramePr>
            <p:xfrm>
              <a:off x="350143" y="721777"/>
              <a:ext cx="3760217" cy="415823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18230">
                      <a:extLst>
                        <a:ext uri="{9D8B030D-6E8A-4147-A177-3AD203B41FA5}">
                          <a16:colId xmlns:a16="http://schemas.microsoft.com/office/drawing/2014/main" val="3562137753"/>
                        </a:ext>
                      </a:extLst>
                    </a:gridCol>
                    <a:gridCol w="1741987">
                      <a:extLst>
                        <a:ext uri="{9D8B030D-6E8A-4147-A177-3AD203B41FA5}">
                          <a16:colId xmlns:a16="http://schemas.microsoft.com/office/drawing/2014/main" val="3166513851"/>
                        </a:ext>
                      </a:extLst>
                    </a:gridCol>
                  </a:tblGrid>
                  <a:tr h="360959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Name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Domain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54547323"/>
                      </a:ext>
                    </a:extLst>
                  </a:tr>
                  <a:tr h="360959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Origin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[1,413]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83090558"/>
                      </a:ext>
                    </a:extLst>
                  </a:tr>
                  <a:tr h="360959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Destination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[1,413]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8355946"/>
                      </a:ext>
                    </a:extLst>
                  </a:tr>
                  <a:tr h="360959">
                    <a:tc>
                      <a:txBody>
                        <a:bodyPr/>
                        <a:lstStyle/>
                        <a:p>
                          <a:r>
                            <a:rPr lang="de-DE" dirty="0" err="1"/>
                            <a:t>Reason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[1,7]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64764275"/>
                      </a:ext>
                    </a:extLst>
                  </a:tr>
                  <a:tr h="360959">
                    <a:tc>
                      <a:txBody>
                        <a:bodyPr/>
                        <a:lstStyle/>
                        <a:p>
                          <a:r>
                            <a:rPr lang="de-DE"/>
                            <a:t>Means </a:t>
                          </a:r>
                          <a:r>
                            <a:rPr lang="de-DE" dirty="0"/>
                            <a:t>of Transportation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[1,7]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16021865"/>
                      </a:ext>
                    </a:extLst>
                  </a:tr>
                  <a:tr h="360959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Average time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AM,</a:t>
                          </a:r>
                          <a:r>
                            <a:rPr lang="de-DE" baseline="0" dirty="0"/>
                            <a:t> MD, PM, MN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36294239"/>
                      </a:ext>
                    </a:extLst>
                  </a:tr>
                  <a:tr h="360959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Time </a:t>
                          </a:r>
                          <a:r>
                            <a:rPr lang="de-DE" dirty="0" err="1"/>
                            <a:t>interval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AM,</a:t>
                          </a:r>
                          <a:r>
                            <a:rPr lang="de-DE" baseline="0" dirty="0"/>
                            <a:t> MD, PM, MN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76869497"/>
                      </a:ext>
                    </a:extLst>
                  </a:tr>
                  <a:tr h="360959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Duration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ℝ</m:t>
                                    </m:r>
                                  </m:e>
                                  <m:sup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de-DE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61116220"/>
                      </a:ext>
                    </a:extLst>
                  </a:tr>
                  <a:tr h="360959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Age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76197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1500" b="0" i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ℕ</a:t>
                          </a:r>
                          <a:endParaRPr lang="de-DE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04029290"/>
                      </a:ext>
                    </a:extLst>
                  </a:tr>
                  <a:tr h="360959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Gender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b="0" dirty="0"/>
                            <a:t>[1,2]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55356590"/>
                      </a:ext>
                    </a:extLst>
                  </a:tr>
                  <a:tr h="360959">
                    <a:tc>
                      <a:txBody>
                        <a:bodyPr/>
                        <a:lstStyle/>
                        <a:p>
                          <a:r>
                            <a:rPr lang="de-DE" dirty="0" err="1"/>
                            <a:t>Strata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b="0" dirty="0"/>
                            <a:t>[1,2,3,4,5,6]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4824775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elle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21927133"/>
                  </p:ext>
                </p:extLst>
              </p:nvPr>
            </p:nvGraphicFramePr>
            <p:xfrm>
              <a:off x="350143" y="721777"/>
              <a:ext cx="3760217" cy="415823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18230">
                      <a:extLst>
                        <a:ext uri="{9D8B030D-6E8A-4147-A177-3AD203B41FA5}">
                          <a16:colId xmlns:a16="http://schemas.microsoft.com/office/drawing/2014/main" val="3562137753"/>
                        </a:ext>
                      </a:extLst>
                    </a:gridCol>
                    <a:gridCol w="1741987">
                      <a:extLst>
                        <a:ext uri="{9D8B030D-6E8A-4147-A177-3AD203B41FA5}">
                          <a16:colId xmlns:a16="http://schemas.microsoft.com/office/drawing/2014/main" val="3166513851"/>
                        </a:ext>
                      </a:extLst>
                    </a:gridCol>
                  </a:tblGrid>
                  <a:tr h="360959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Name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Domain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54547323"/>
                      </a:ext>
                    </a:extLst>
                  </a:tr>
                  <a:tr h="360959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Origin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[1,413]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83090558"/>
                      </a:ext>
                    </a:extLst>
                  </a:tr>
                  <a:tr h="360959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Destination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[1,413]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8355946"/>
                      </a:ext>
                    </a:extLst>
                  </a:tr>
                  <a:tr h="360959">
                    <a:tc>
                      <a:txBody>
                        <a:bodyPr/>
                        <a:lstStyle/>
                        <a:p>
                          <a:r>
                            <a:rPr lang="de-DE" dirty="0" err="1"/>
                            <a:t>Reason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[1,7]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64764275"/>
                      </a:ext>
                    </a:extLst>
                  </a:tr>
                  <a:tr h="548640">
                    <a:tc>
                      <a:txBody>
                        <a:bodyPr/>
                        <a:lstStyle/>
                        <a:p>
                          <a:r>
                            <a:rPr lang="de-DE"/>
                            <a:t>Means </a:t>
                          </a:r>
                          <a:r>
                            <a:rPr lang="de-DE" dirty="0"/>
                            <a:t>of Transportation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[1,7]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16021865"/>
                      </a:ext>
                    </a:extLst>
                  </a:tr>
                  <a:tr h="360959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Average time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AM,</a:t>
                          </a:r>
                          <a:r>
                            <a:rPr lang="de-DE" baseline="0" dirty="0"/>
                            <a:t> MD, PM, MN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36294239"/>
                      </a:ext>
                    </a:extLst>
                  </a:tr>
                  <a:tr h="360959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Time </a:t>
                          </a:r>
                          <a:r>
                            <a:rPr lang="de-DE" dirty="0" err="1"/>
                            <a:t>interval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AM,</a:t>
                          </a:r>
                          <a:r>
                            <a:rPr lang="de-DE" baseline="0" dirty="0"/>
                            <a:t> MD, PM, MN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76869497"/>
                      </a:ext>
                    </a:extLst>
                  </a:tr>
                  <a:tr h="360959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Duration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3"/>
                          <a:stretch>
                            <a:fillRect l="-116434" t="-759322" r="-1399" b="-30847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61116220"/>
                      </a:ext>
                    </a:extLst>
                  </a:tr>
                  <a:tr h="360959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Age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76197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1500" b="0" i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ℕ</a:t>
                          </a:r>
                          <a:endParaRPr lang="de-DE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04029290"/>
                      </a:ext>
                    </a:extLst>
                  </a:tr>
                  <a:tr h="360959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Gender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b="0" dirty="0"/>
                            <a:t>[1,2]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55356590"/>
                      </a:ext>
                    </a:extLst>
                  </a:tr>
                  <a:tr h="360959">
                    <a:tc>
                      <a:txBody>
                        <a:bodyPr/>
                        <a:lstStyle/>
                        <a:p>
                          <a:r>
                            <a:rPr lang="de-DE" dirty="0" err="1"/>
                            <a:t>Strata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b="0" dirty="0"/>
                            <a:t>[1,2,3,4,5,6]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48247753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10" name="Diagramm 9"/>
          <p:cNvGraphicFramePr/>
          <p:nvPr>
            <p:extLst>
              <p:ext uri="{D42A27DB-BD31-4B8C-83A1-F6EECF244321}">
                <p14:modId xmlns:p14="http://schemas.microsoft.com/office/powerpoint/2010/main" val="3961471819"/>
              </p:ext>
            </p:extLst>
          </p:nvPr>
        </p:nvGraphicFramePr>
        <p:xfrm>
          <a:off x="3503720" y="721777"/>
          <a:ext cx="60960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1" name="Abgerundetes Rechteck 10"/>
          <p:cNvSpPr/>
          <p:nvPr/>
        </p:nvSpPr>
        <p:spPr>
          <a:xfrm>
            <a:off x="350142" y="4536489"/>
            <a:ext cx="3760217" cy="343518"/>
          </a:xfrm>
          <a:prstGeom prst="roundRect">
            <a:avLst/>
          </a:prstGeom>
          <a:noFill/>
          <a:ln w="2857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02838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0" grpId="0">
        <p:bldAsOne/>
      </p:bldGraphic>
      <p:bldP spid="1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Aim</a:t>
            </a:r>
            <a:r>
              <a:rPr lang="de-DE" dirty="0"/>
              <a:t> of </a:t>
            </a:r>
            <a:r>
              <a:rPr lang="de-DE" dirty="0" err="1"/>
              <a:t>investigation</a:t>
            </a:r>
            <a:r>
              <a:rPr lang="de-DE" dirty="0"/>
              <a:t> </a:t>
            </a:r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– </a:t>
            </a:r>
            <a:r>
              <a:rPr lang="de-DE" dirty="0" err="1">
                <a:solidFill>
                  <a:schemeClr val="bg2">
                    <a:lumMod val="75000"/>
                  </a:schemeClr>
                </a:solidFill>
              </a:rPr>
              <a:t>What</a:t>
            </a:r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dirty="0" err="1">
                <a:solidFill>
                  <a:schemeClr val="bg2">
                    <a:lumMod val="75000"/>
                  </a:schemeClr>
                </a:solidFill>
              </a:rPr>
              <a:t>should</a:t>
            </a:r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dirty="0" err="1">
                <a:solidFill>
                  <a:schemeClr val="bg2">
                    <a:lumMod val="75000"/>
                  </a:schemeClr>
                </a:solidFill>
              </a:rPr>
              <a:t>we</a:t>
            </a:r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 do?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3"/>
          </p:nvPr>
        </p:nvSpPr>
        <p:spPr>
          <a:xfrm>
            <a:off x="287339" y="861134"/>
            <a:ext cx="2837601" cy="4130996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Reproduce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stratas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Aggregated</a:t>
            </a:r>
            <a:r>
              <a:rPr lang="de-DE" dirty="0"/>
              <a:t> </a:t>
            </a:r>
            <a:r>
              <a:rPr lang="de-DE" dirty="0" err="1"/>
              <a:t>stratas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Look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own</a:t>
            </a:r>
            <a:r>
              <a:rPr lang="de-DE" dirty="0"/>
              <a:t> </a:t>
            </a:r>
            <a:r>
              <a:rPr lang="de-DE" dirty="0" err="1"/>
              <a:t>clusters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# </a:t>
            </a:r>
            <a:fld id="{643B6938-699C-734A-AADA-439B90F52D3B}" type="slidenum">
              <a:rPr lang="en-US" smtClean="0"/>
              <a:pPr/>
              <a:t>5</a:t>
            </a:fld>
            <a:endParaRPr lang="en-US" dirty="0"/>
          </a:p>
        </p:txBody>
      </p:sp>
      <p:grpSp>
        <p:nvGrpSpPr>
          <p:cNvPr id="15" name="Gruppieren 14"/>
          <p:cNvGrpSpPr/>
          <p:nvPr/>
        </p:nvGrpSpPr>
        <p:grpSpPr>
          <a:xfrm>
            <a:off x="1642118" y="872716"/>
            <a:ext cx="5859764" cy="833086"/>
            <a:chOff x="1706139" y="1404000"/>
            <a:chExt cx="5859764" cy="833086"/>
          </a:xfrm>
        </p:grpSpPr>
        <p:sp>
          <p:nvSpPr>
            <p:cNvPr id="6" name="Abgerundetes Rechteck 5"/>
            <p:cNvSpPr/>
            <p:nvPr/>
          </p:nvSpPr>
          <p:spPr>
            <a:xfrm>
              <a:off x="1706139" y="1953001"/>
              <a:ext cx="736847" cy="28408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Data</a:t>
              </a:r>
            </a:p>
          </p:txBody>
        </p:sp>
        <p:sp>
          <p:nvSpPr>
            <p:cNvPr id="7" name="Abgerundetes Rechteck 6"/>
            <p:cNvSpPr/>
            <p:nvPr/>
          </p:nvSpPr>
          <p:spPr>
            <a:xfrm>
              <a:off x="3318175" y="1953000"/>
              <a:ext cx="1143741" cy="28408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Cluster</a:t>
              </a:r>
            </a:p>
          </p:txBody>
        </p:sp>
        <p:cxnSp>
          <p:nvCxnSpPr>
            <p:cNvPr id="9" name="Gerade Verbindung mit Pfeil 8"/>
            <p:cNvCxnSpPr>
              <a:stCxn id="6" idx="3"/>
              <a:endCxn id="7" idx="1"/>
            </p:cNvCxnSpPr>
            <p:nvPr/>
          </p:nvCxnSpPr>
          <p:spPr>
            <a:xfrm flipV="1">
              <a:off x="2442986" y="2095043"/>
              <a:ext cx="875189" cy="1"/>
            </a:xfrm>
            <a:prstGeom prst="straightConnector1">
              <a:avLst/>
            </a:prstGeom>
            <a:ln w="57150"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Abgerundetes Rechteck 9"/>
            <p:cNvSpPr/>
            <p:nvPr/>
          </p:nvSpPr>
          <p:spPr>
            <a:xfrm>
              <a:off x="6422162" y="1953000"/>
              <a:ext cx="1143741" cy="28408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 err="1"/>
                <a:t>Strata</a:t>
              </a:r>
              <a:endParaRPr lang="de-DE" dirty="0"/>
            </a:p>
          </p:txBody>
        </p:sp>
        <p:cxnSp>
          <p:nvCxnSpPr>
            <p:cNvPr id="12" name="Gerade Verbindung mit Pfeil 11"/>
            <p:cNvCxnSpPr>
              <a:stCxn id="7" idx="3"/>
              <a:endCxn id="10" idx="1"/>
            </p:cNvCxnSpPr>
            <p:nvPr/>
          </p:nvCxnSpPr>
          <p:spPr>
            <a:xfrm>
              <a:off x="4461916" y="2095043"/>
              <a:ext cx="1960246" cy="0"/>
            </a:xfrm>
            <a:prstGeom prst="straightConnector1">
              <a:avLst/>
            </a:prstGeom>
            <a:ln w="57150">
              <a:solidFill>
                <a:schemeClr val="bg2">
                  <a:lumMod val="7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feld 13"/>
            <p:cNvSpPr txBox="1"/>
            <p:nvPr/>
          </p:nvSpPr>
          <p:spPr>
            <a:xfrm>
              <a:off x="5207039" y="1404000"/>
              <a:ext cx="470000" cy="707886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de-DE" sz="4000" dirty="0">
                  <a:solidFill>
                    <a:schemeClr val="bg2">
                      <a:lumMod val="75000"/>
                    </a:schemeClr>
                  </a:solidFill>
                </a:rPr>
                <a:t>?</a:t>
              </a:r>
            </a:p>
          </p:txBody>
        </p:sp>
      </p:grpSp>
      <p:grpSp>
        <p:nvGrpSpPr>
          <p:cNvPr id="30" name="Gruppieren 29"/>
          <p:cNvGrpSpPr/>
          <p:nvPr/>
        </p:nvGrpSpPr>
        <p:grpSpPr>
          <a:xfrm>
            <a:off x="2623553" y="1975584"/>
            <a:ext cx="5038930" cy="1047565"/>
            <a:chOff x="3586579" y="2627790"/>
            <a:chExt cx="5038930" cy="1047565"/>
          </a:xfrm>
        </p:grpSpPr>
        <p:grpSp>
          <p:nvGrpSpPr>
            <p:cNvPr id="21" name="Gruppieren 20"/>
            <p:cNvGrpSpPr/>
            <p:nvPr/>
          </p:nvGrpSpPr>
          <p:grpSpPr>
            <a:xfrm>
              <a:off x="3586579" y="2627790"/>
              <a:ext cx="1620460" cy="1047565"/>
              <a:chOff x="3586579" y="2627790"/>
              <a:chExt cx="1620460" cy="1047565"/>
            </a:xfrm>
          </p:grpSpPr>
          <p:sp>
            <p:nvSpPr>
              <p:cNvPr id="18" name="Abgerundetes Rechteck 17"/>
              <p:cNvSpPr/>
              <p:nvPr/>
            </p:nvSpPr>
            <p:spPr>
              <a:xfrm>
                <a:off x="3586579" y="2627790"/>
                <a:ext cx="1620460" cy="1047565"/>
              </a:xfrm>
              <a:prstGeom prst="roundRect">
                <a:avLst/>
              </a:prstGeom>
              <a:solidFill>
                <a:schemeClr val="accent2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  <a:p>
                <a:pPr algn="ctr"/>
                <a:endParaRPr lang="de-DE" dirty="0"/>
              </a:p>
              <a:p>
                <a:pPr algn="ctr"/>
                <a:endParaRPr lang="de-DE" dirty="0"/>
              </a:p>
              <a:p>
                <a:pPr algn="ctr"/>
                <a:r>
                  <a:rPr lang="de-DE" dirty="0" err="1"/>
                  <a:t>Strata</a:t>
                </a:r>
                <a:r>
                  <a:rPr lang="de-DE" dirty="0"/>
                  <a:t> 1-2</a:t>
                </a:r>
              </a:p>
            </p:txBody>
          </p:sp>
          <p:sp>
            <p:nvSpPr>
              <p:cNvPr id="16" name="Abgerundetes Rechteck 15"/>
              <p:cNvSpPr/>
              <p:nvPr/>
            </p:nvSpPr>
            <p:spPr>
              <a:xfrm>
                <a:off x="3675355" y="2716567"/>
                <a:ext cx="1438183" cy="31071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 err="1"/>
                  <a:t>Strata</a:t>
                </a:r>
                <a:r>
                  <a:rPr lang="de-DE" dirty="0"/>
                  <a:t> 1</a:t>
                </a:r>
              </a:p>
            </p:txBody>
          </p:sp>
          <p:sp>
            <p:nvSpPr>
              <p:cNvPr id="17" name="Abgerundetes Rechteck 16"/>
              <p:cNvSpPr/>
              <p:nvPr/>
            </p:nvSpPr>
            <p:spPr>
              <a:xfrm>
                <a:off x="3675354" y="3042706"/>
                <a:ext cx="1438183" cy="31071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 err="1"/>
                  <a:t>Strata</a:t>
                </a:r>
                <a:r>
                  <a:rPr lang="de-DE" dirty="0"/>
                  <a:t> 2</a:t>
                </a:r>
              </a:p>
            </p:txBody>
          </p:sp>
        </p:grpSp>
        <p:grpSp>
          <p:nvGrpSpPr>
            <p:cNvPr id="22" name="Gruppieren 21"/>
            <p:cNvGrpSpPr/>
            <p:nvPr/>
          </p:nvGrpSpPr>
          <p:grpSpPr>
            <a:xfrm>
              <a:off x="5295814" y="2627790"/>
              <a:ext cx="1620460" cy="1047565"/>
              <a:chOff x="3586579" y="2627790"/>
              <a:chExt cx="1620460" cy="1047565"/>
            </a:xfrm>
          </p:grpSpPr>
          <p:sp>
            <p:nvSpPr>
              <p:cNvPr id="23" name="Abgerundetes Rechteck 22"/>
              <p:cNvSpPr/>
              <p:nvPr/>
            </p:nvSpPr>
            <p:spPr>
              <a:xfrm>
                <a:off x="3586579" y="2627790"/>
                <a:ext cx="1620460" cy="1047565"/>
              </a:xfrm>
              <a:prstGeom prst="roundRect">
                <a:avLst/>
              </a:prstGeom>
              <a:solidFill>
                <a:schemeClr val="accent2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  <a:p>
                <a:pPr algn="ctr"/>
                <a:endParaRPr lang="de-DE" dirty="0"/>
              </a:p>
              <a:p>
                <a:pPr algn="ctr"/>
                <a:endParaRPr lang="de-DE" dirty="0"/>
              </a:p>
              <a:p>
                <a:pPr algn="ctr"/>
                <a:r>
                  <a:rPr lang="de-DE" dirty="0" err="1"/>
                  <a:t>Strata</a:t>
                </a:r>
                <a:r>
                  <a:rPr lang="de-DE" dirty="0"/>
                  <a:t> 3-4</a:t>
                </a:r>
              </a:p>
            </p:txBody>
          </p:sp>
          <p:sp>
            <p:nvSpPr>
              <p:cNvPr id="24" name="Abgerundetes Rechteck 23"/>
              <p:cNvSpPr/>
              <p:nvPr/>
            </p:nvSpPr>
            <p:spPr>
              <a:xfrm>
                <a:off x="3675355" y="2716567"/>
                <a:ext cx="1438183" cy="31071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 err="1"/>
                  <a:t>Strata</a:t>
                </a:r>
                <a:r>
                  <a:rPr lang="de-DE" dirty="0"/>
                  <a:t> 3</a:t>
                </a:r>
              </a:p>
            </p:txBody>
          </p:sp>
          <p:sp>
            <p:nvSpPr>
              <p:cNvPr id="25" name="Abgerundetes Rechteck 24"/>
              <p:cNvSpPr/>
              <p:nvPr/>
            </p:nvSpPr>
            <p:spPr>
              <a:xfrm>
                <a:off x="3675354" y="3042706"/>
                <a:ext cx="1438183" cy="31071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 err="1"/>
                  <a:t>Strata</a:t>
                </a:r>
                <a:r>
                  <a:rPr lang="de-DE" dirty="0"/>
                  <a:t> 4</a:t>
                </a:r>
              </a:p>
            </p:txBody>
          </p:sp>
        </p:grpSp>
        <p:grpSp>
          <p:nvGrpSpPr>
            <p:cNvPr id="26" name="Gruppieren 25"/>
            <p:cNvGrpSpPr/>
            <p:nvPr/>
          </p:nvGrpSpPr>
          <p:grpSpPr>
            <a:xfrm>
              <a:off x="7005049" y="2627790"/>
              <a:ext cx="1620460" cy="1047565"/>
              <a:chOff x="3586579" y="2627790"/>
              <a:chExt cx="1620460" cy="1047565"/>
            </a:xfrm>
          </p:grpSpPr>
          <p:sp>
            <p:nvSpPr>
              <p:cNvPr id="27" name="Abgerundetes Rechteck 26"/>
              <p:cNvSpPr/>
              <p:nvPr/>
            </p:nvSpPr>
            <p:spPr>
              <a:xfrm>
                <a:off x="3586579" y="2627790"/>
                <a:ext cx="1620460" cy="1047565"/>
              </a:xfrm>
              <a:prstGeom prst="roundRect">
                <a:avLst/>
              </a:prstGeom>
              <a:solidFill>
                <a:schemeClr val="accent2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  <a:p>
                <a:pPr algn="ctr"/>
                <a:endParaRPr lang="de-DE" dirty="0"/>
              </a:p>
              <a:p>
                <a:pPr algn="ctr"/>
                <a:endParaRPr lang="de-DE" dirty="0"/>
              </a:p>
              <a:p>
                <a:pPr algn="ctr"/>
                <a:r>
                  <a:rPr lang="de-DE" dirty="0" err="1"/>
                  <a:t>Strata</a:t>
                </a:r>
                <a:r>
                  <a:rPr lang="de-DE" dirty="0"/>
                  <a:t> 5-6</a:t>
                </a:r>
              </a:p>
            </p:txBody>
          </p:sp>
          <p:sp>
            <p:nvSpPr>
              <p:cNvPr id="28" name="Abgerundetes Rechteck 27"/>
              <p:cNvSpPr/>
              <p:nvPr/>
            </p:nvSpPr>
            <p:spPr>
              <a:xfrm>
                <a:off x="3675355" y="2716567"/>
                <a:ext cx="1438183" cy="31071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 err="1"/>
                  <a:t>Strata</a:t>
                </a:r>
                <a:r>
                  <a:rPr lang="de-DE" dirty="0"/>
                  <a:t> 5</a:t>
                </a:r>
              </a:p>
            </p:txBody>
          </p:sp>
          <p:sp>
            <p:nvSpPr>
              <p:cNvPr id="29" name="Abgerundetes Rechteck 28"/>
              <p:cNvSpPr/>
              <p:nvPr/>
            </p:nvSpPr>
            <p:spPr>
              <a:xfrm>
                <a:off x="3675354" y="3042706"/>
                <a:ext cx="1438183" cy="31071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 err="1"/>
                  <a:t>Strata</a:t>
                </a:r>
                <a:r>
                  <a:rPr lang="de-DE" dirty="0"/>
                  <a:t> 6</a:t>
                </a:r>
              </a:p>
            </p:txBody>
          </p:sp>
        </p:grpSp>
      </p:grpSp>
      <p:grpSp>
        <p:nvGrpSpPr>
          <p:cNvPr id="41" name="Gruppieren 40"/>
          <p:cNvGrpSpPr/>
          <p:nvPr/>
        </p:nvGrpSpPr>
        <p:grpSpPr>
          <a:xfrm>
            <a:off x="2712328" y="3169328"/>
            <a:ext cx="5419618" cy="1822802"/>
            <a:chOff x="2712328" y="3169328"/>
            <a:chExt cx="5419618" cy="1822802"/>
          </a:xfrm>
        </p:grpSpPr>
        <p:sp>
          <p:nvSpPr>
            <p:cNvPr id="32" name="Wolke 31"/>
            <p:cNvSpPr/>
            <p:nvPr/>
          </p:nvSpPr>
          <p:spPr>
            <a:xfrm>
              <a:off x="2712328" y="3169328"/>
              <a:ext cx="5419618" cy="1822802"/>
            </a:xfrm>
            <a:prstGeom prst="cloud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3" name="Ellipse 32"/>
            <p:cNvSpPr/>
            <p:nvPr/>
          </p:nvSpPr>
          <p:spPr>
            <a:xfrm>
              <a:off x="3684233" y="3551068"/>
              <a:ext cx="737330" cy="755718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4" name="Ellipse 33"/>
            <p:cNvSpPr/>
            <p:nvPr/>
          </p:nvSpPr>
          <p:spPr>
            <a:xfrm>
              <a:off x="4684807" y="3434973"/>
              <a:ext cx="737330" cy="54567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5" name="Ellipse 34"/>
            <p:cNvSpPr/>
            <p:nvPr/>
          </p:nvSpPr>
          <p:spPr>
            <a:xfrm>
              <a:off x="4443346" y="4008451"/>
              <a:ext cx="878890" cy="388176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6" name="Ellipse 35"/>
            <p:cNvSpPr/>
            <p:nvPr/>
          </p:nvSpPr>
          <p:spPr>
            <a:xfrm>
              <a:off x="5815111" y="3378188"/>
              <a:ext cx="543030" cy="45202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7" name="Ellipse 36"/>
            <p:cNvSpPr/>
            <p:nvPr/>
          </p:nvSpPr>
          <p:spPr>
            <a:xfrm>
              <a:off x="6495226" y="3405253"/>
              <a:ext cx="773754" cy="648487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8" name="Ellipse 37"/>
            <p:cNvSpPr/>
            <p:nvPr/>
          </p:nvSpPr>
          <p:spPr>
            <a:xfrm>
              <a:off x="6192681" y="4142300"/>
              <a:ext cx="737330" cy="401545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9" name="Ellipse 38"/>
            <p:cNvSpPr/>
            <p:nvPr/>
          </p:nvSpPr>
          <p:spPr>
            <a:xfrm>
              <a:off x="5300454" y="4127848"/>
              <a:ext cx="737330" cy="755718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pic>
        <p:nvPicPr>
          <p:cNvPr id="1026" name="Picture 2" descr="Lupe, Suche, Suchleiste, Finden, Icon, Symbol, Gui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653" y="3056393"/>
            <a:ext cx="997347" cy="997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2668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Procedure</a:t>
            </a:r>
            <a:r>
              <a:rPr lang="de-DE" dirty="0"/>
              <a:t> </a:t>
            </a:r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– </a:t>
            </a:r>
            <a:r>
              <a:rPr lang="de-DE" dirty="0" err="1">
                <a:solidFill>
                  <a:schemeClr val="bg2">
                    <a:lumMod val="75000"/>
                  </a:schemeClr>
                </a:solidFill>
              </a:rPr>
              <a:t>What</a:t>
            </a:r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dirty="0" err="1">
                <a:solidFill>
                  <a:schemeClr val="bg2">
                    <a:lumMod val="75000"/>
                  </a:schemeClr>
                </a:solidFill>
              </a:rPr>
              <a:t>have</a:t>
            </a:r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dirty="0" err="1">
                <a:solidFill>
                  <a:schemeClr val="bg2">
                    <a:lumMod val="75000"/>
                  </a:schemeClr>
                </a:solidFill>
              </a:rPr>
              <a:t>we</a:t>
            </a:r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dirty="0" err="1">
                <a:solidFill>
                  <a:schemeClr val="bg2">
                    <a:lumMod val="75000"/>
                  </a:schemeClr>
                </a:solidFill>
              </a:rPr>
              <a:t>done</a:t>
            </a:r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?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# </a:t>
            </a:r>
            <a:fld id="{643B6938-699C-734A-AADA-439B90F52D3B}" type="slidenum">
              <a:rPr lang="en-US" smtClean="0"/>
              <a:pPr/>
              <a:t>6</a:t>
            </a:fld>
            <a:endParaRPr lang="en-US" dirty="0"/>
          </a:p>
        </p:txBody>
      </p:sp>
      <p:graphicFrame>
        <p:nvGraphicFramePr>
          <p:cNvPr id="6" name="Diagramm 5"/>
          <p:cNvGraphicFramePr/>
          <p:nvPr>
            <p:extLst>
              <p:ext uri="{D42A27DB-BD31-4B8C-83A1-F6EECF244321}">
                <p14:modId xmlns:p14="http://schemas.microsoft.com/office/powerpoint/2010/main" val="934507979"/>
              </p:ext>
            </p:extLst>
          </p:nvPr>
        </p:nvGraphicFramePr>
        <p:xfrm>
          <a:off x="549897" y="883192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Nach oben gekrümmter Pfeil 7"/>
          <p:cNvSpPr/>
          <p:nvPr/>
        </p:nvSpPr>
        <p:spPr>
          <a:xfrm rot="16200000">
            <a:off x="6006816" y="1561921"/>
            <a:ext cx="3638749" cy="2059620"/>
          </a:xfrm>
          <a:prstGeom prst="curvedUpArrow">
            <a:avLst>
              <a:gd name="adj1" fmla="val 19060"/>
              <a:gd name="adj2" fmla="val 46524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3615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Dig</a:t>
            </a:r>
            <a:r>
              <a:rPr lang="de-DE" dirty="0"/>
              <a:t> in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– Can </a:t>
            </a:r>
            <a:r>
              <a:rPr lang="de-DE" dirty="0" err="1">
                <a:solidFill>
                  <a:schemeClr val="bg2">
                    <a:lumMod val="75000"/>
                  </a:schemeClr>
                </a:solidFill>
              </a:rPr>
              <a:t>we</a:t>
            </a:r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dirty="0" err="1">
                <a:solidFill>
                  <a:schemeClr val="bg2">
                    <a:lumMod val="75000"/>
                  </a:schemeClr>
                </a:solidFill>
              </a:rPr>
              <a:t>see</a:t>
            </a:r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dirty="0" err="1">
                <a:solidFill>
                  <a:schemeClr val="bg2">
                    <a:lumMod val="75000"/>
                  </a:schemeClr>
                </a:solidFill>
              </a:rPr>
              <a:t>something</a:t>
            </a:r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?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# </a:t>
            </a:r>
            <a:fld id="{643B6938-699C-734A-AADA-439B90F52D3B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D56397D9-1B8C-410F-B9C0-06C7ADCE10B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748" b="3666"/>
          <a:stretch/>
        </p:blipFill>
        <p:spPr>
          <a:xfrm>
            <a:off x="593103" y="1271587"/>
            <a:ext cx="3569323" cy="2976563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9EDE3325-1F4A-4498-AE01-B1A14C9531C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142" r="-1"/>
          <a:stretch/>
        </p:blipFill>
        <p:spPr>
          <a:xfrm>
            <a:off x="4572000" y="1176337"/>
            <a:ext cx="3978897" cy="333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989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Procedure</a:t>
            </a:r>
            <a:r>
              <a:rPr lang="de-DE" dirty="0"/>
              <a:t> </a:t>
            </a:r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– </a:t>
            </a:r>
            <a:r>
              <a:rPr lang="de-DE" dirty="0" err="1">
                <a:solidFill>
                  <a:schemeClr val="bg2">
                    <a:lumMod val="75000"/>
                  </a:schemeClr>
                </a:solidFill>
              </a:rPr>
              <a:t>What</a:t>
            </a:r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dirty="0" err="1">
                <a:solidFill>
                  <a:schemeClr val="bg2">
                    <a:lumMod val="75000"/>
                  </a:schemeClr>
                </a:solidFill>
              </a:rPr>
              <a:t>have</a:t>
            </a:r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dirty="0" err="1">
                <a:solidFill>
                  <a:schemeClr val="bg2">
                    <a:lumMod val="75000"/>
                  </a:schemeClr>
                </a:solidFill>
              </a:rPr>
              <a:t>we</a:t>
            </a:r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dirty="0" err="1">
                <a:solidFill>
                  <a:schemeClr val="bg2">
                    <a:lumMod val="75000"/>
                  </a:schemeClr>
                </a:solidFill>
              </a:rPr>
              <a:t>done</a:t>
            </a:r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?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288002" y="959999"/>
            <a:ext cx="8567998" cy="273997"/>
          </a:xfrm>
        </p:spPr>
        <p:txBody>
          <a:bodyPr/>
          <a:lstStyle/>
          <a:p>
            <a:pPr algn="ctr"/>
            <a:r>
              <a:rPr lang="de-DE" dirty="0" err="1"/>
              <a:t>Testdata</a:t>
            </a:r>
            <a:r>
              <a:rPr lang="de-DE" dirty="0"/>
              <a:t>-Generator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# </a:t>
            </a:r>
            <a:fld id="{643B6938-699C-734A-AADA-439B90F52D3B}" type="slidenum">
              <a:rPr lang="en-US" smtClean="0"/>
              <a:pPr/>
              <a:t>8</a:t>
            </a:fld>
            <a:endParaRPr lang="en-US" dirty="0"/>
          </a:p>
        </p:txBody>
      </p:sp>
      <p:graphicFrame>
        <p:nvGraphicFramePr>
          <p:cNvPr id="9" name="Diagramm 8"/>
          <p:cNvGraphicFramePr/>
          <p:nvPr>
            <p:extLst>
              <p:ext uri="{D42A27DB-BD31-4B8C-83A1-F6EECF244321}">
                <p14:modId xmlns:p14="http://schemas.microsoft.com/office/powerpoint/2010/main" val="881507677"/>
              </p:ext>
            </p:extLst>
          </p:nvPr>
        </p:nvGraphicFramePr>
        <p:xfrm>
          <a:off x="274217" y="2192783"/>
          <a:ext cx="3800633" cy="234370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16" name="Diagramm 15"/>
              <p:cNvGraphicFramePr/>
              <p:nvPr>
                <p:extLst>
                  <p:ext uri="{D42A27DB-BD31-4B8C-83A1-F6EECF244321}">
                    <p14:modId xmlns:p14="http://schemas.microsoft.com/office/powerpoint/2010/main" val="363534127"/>
                  </p:ext>
                </p:extLst>
              </p:nvPr>
            </p:nvGraphicFramePr>
            <p:xfrm>
              <a:off x="4588234" y="2192783"/>
              <a:ext cx="4115325" cy="2237172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3"/>
              </a:graphicData>
            </a:graphic>
          </p:graphicFrame>
        </mc:Choice>
        <mc:Fallback xmlns="">
          <p:pic>
            <p:nvPicPr>
              <p:cNvPr id="16" name="Diagramm 15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588234" y="2192783"/>
                <a:ext cx="4115325" cy="2237172"/>
              </a:xfrm>
              <a:prstGeom prst="rect">
                <a:avLst/>
              </a:prstGeom>
            </p:spPr>
          </p:pic>
        </mc:Fallback>
      </mc:AlternateContent>
      <p:sp>
        <p:nvSpPr>
          <p:cNvPr id="17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5589450" y="1645059"/>
            <a:ext cx="3074324" cy="343539"/>
          </a:xfrm>
        </p:spPr>
        <p:txBody>
          <a:bodyPr/>
          <a:lstStyle/>
          <a:p>
            <a:pPr marL="342900" indent="-342900">
              <a:buFont typeface="+mj-lt"/>
              <a:buAutoNum type="arabicPeriod" startAt="2"/>
            </a:pPr>
            <a:r>
              <a:rPr lang="de-DE" dirty="0"/>
              <a:t>Resize </a:t>
            </a:r>
            <a:r>
              <a:rPr lang="de-DE" dirty="0" err="1"/>
              <a:t>dataset</a:t>
            </a:r>
            <a:endParaRPr lang="de-DE" dirty="0"/>
          </a:p>
        </p:txBody>
      </p:sp>
      <p:sp>
        <p:nvSpPr>
          <p:cNvPr id="18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899308" y="1645059"/>
            <a:ext cx="2705026" cy="343539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de-DE" dirty="0" err="1"/>
              <a:t>Equal</a:t>
            </a:r>
            <a:r>
              <a:rPr lang="de-DE" dirty="0"/>
              <a:t> </a:t>
            </a:r>
            <a:r>
              <a:rPr lang="de-DE" dirty="0" err="1"/>
              <a:t>distribution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37090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>
        <p:bldAsOne/>
      </p:bldGraphic>
      <p:bldP spid="17" grpId="0" build="p"/>
      <p:bldP spid="18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Encountered</a:t>
            </a:r>
            <a:r>
              <a:rPr lang="de-DE" dirty="0"/>
              <a:t> Problem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# </a:t>
            </a:r>
            <a:fld id="{643B6938-699C-734A-AADA-439B90F52D3B}" type="slidenum">
              <a:rPr lang="en-US" smtClean="0"/>
              <a:pPr/>
              <a:t>9</a:t>
            </a:fld>
            <a:endParaRPr lang="en-US" dirty="0"/>
          </a:p>
        </p:txBody>
      </p:sp>
      <p:grpSp>
        <p:nvGrpSpPr>
          <p:cNvPr id="23" name="Gruppieren 22"/>
          <p:cNvGrpSpPr/>
          <p:nvPr/>
        </p:nvGrpSpPr>
        <p:grpSpPr>
          <a:xfrm>
            <a:off x="4603072" y="1188283"/>
            <a:ext cx="403933" cy="1287254"/>
            <a:chOff x="1695636" y="1247531"/>
            <a:chExt cx="403933" cy="1287254"/>
          </a:xfrm>
          <a:solidFill>
            <a:schemeClr val="bg1">
              <a:lumMod val="50000"/>
            </a:schemeClr>
          </a:solidFill>
        </p:grpSpPr>
        <p:sp>
          <p:nvSpPr>
            <p:cNvPr id="24" name="Ellipse 23"/>
            <p:cNvSpPr/>
            <p:nvPr/>
          </p:nvSpPr>
          <p:spPr>
            <a:xfrm>
              <a:off x="1704513" y="1247531"/>
              <a:ext cx="390617" cy="381740"/>
            </a:xfrm>
            <a:prstGeom prst="ellipse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25" name="Gerader Verbinder 24"/>
            <p:cNvCxnSpPr>
              <a:stCxn id="24" idx="4"/>
            </p:cNvCxnSpPr>
            <p:nvPr/>
          </p:nvCxnSpPr>
          <p:spPr>
            <a:xfrm>
              <a:off x="1899822" y="1629271"/>
              <a:ext cx="0" cy="545758"/>
            </a:xfrm>
            <a:prstGeom prst="line">
              <a:avLst/>
            </a:prstGeom>
            <a:grpFill/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Gerader Verbinder 25"/>
            <p:cNvCxnSpPr/>
            <p:nvPr/>
          </p:nvCxnSpPr>
          <p:spPr>
            <a:xfrm flipH="1">
              <a:off x="1713390" y="2135290"/>
              <a:ext cx="186431" cy="399495"/>
            </a:xfrm>
            <a:prstGeom prst="line">
              <a:avLst/>
            </a:prstGeom>
            <a:grpFill/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Gerader Verbinder 26"/>
            <p:cNvCxnSpPr/>
            <p:nvPr/>
          </p:nvCxnSpPr>
          <p:spPr>
            <a:xfrm>
              <a:off x="1895383" y="2148396"/>
              <a:ext cx="204186" cy="381740"/>
            </a:xfrm>
            <a:prstGeom prst="line">
              <a:avLst/>
            </a:prstGeom>
            <a:grpFill/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r Verbinder 27"/>
            <p:cNvCxnSpPr/>
            <p:nvPr/>
          </p:nvCxnSpPr>
          <p:spPr>
            <a:xfrm>
              <a:off x="1899822" y="1704513"/>
              <a:ext cx="195308" cy="159798"/>
            </a:xfrm>
            <a:prstGeom prst="line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Gerader Verbinder 28"/>
            <p:cNvCxnSpPr/>
            <p:nvPr/>
          </p:nvCxnSpPr>
          <p:spPr>
            <a:xfrm flipH="1">
              <a:off x="1695636" y="1704512"/>
              <a:ext cx="195308" cy="133602"/>
            </a:xfrm>
            <a:prstGeom prst="line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r Verbinder 29"/>
            <p:cNvCxnSpPr/>
            <p:nvPr/>
          </p:nvCxnSpPr>
          <p:spPr>
            <a:xfrm>
              <a:off x="1890944" y="1722268"/>
              <a:ext cx="195308" cy="159798"/>
            </a:xfrm>
            <a:prstGeom prst="line">
              <a:avLst/>
            </a:prstGeom>
            <a:grpFill/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r Verbinder 30"/>
            <p:cNvCxnSpPr/>
            <p:nvPr/>
          </p:nvCxnSpPr>
          <p:spPr>
            <a:xfrm flipH="1">
              <a:off x="1704513" y="1722267"/>
              <a:ext cx="195308" cy="133602"/>
            </a:xfrm>
            <a:prstGeom prst="line">
              <a:avLst/>
            </a:prstGeom>
            <a:grpFill/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uppieren 31"/>
          <p:cNvGrpSpPr/>
          <p:nvPr/>
        </p:nvGrpSpPr>
        <p:grpSpPr>
          <a:xfrm>
            <a:off x="3517778" y="1188283"/>
            <a:ext cx="403933" cy="1287254"/>
            <a:chOff x="1695636" y="1247531"/>
            <a:chExt cx="403933" cy="1287254"/>
          </a:xfrm>
          <a:solidFill>
            <a:schemeClr val="bg1">
              <a:lumMod val="50000"/>
            </a:schemeClr>
          </a:solidFill>
        </p:grpSpPr>
        <p:sp>
          <p:nvSpPr>
            <p:cNvPr id="33" name="Ellipse 32"/>
            <p:cNvSpPr/>
            <p:nvPr/>
          </p:nvSpPr>
          <p:spPr>
            <a:xfrm>
              <a:off x="1704513" y="1247531"/>
              <a:ext cx="390617" cy="381740"/>
            </a:xfrm>
            <a:prstGeom prst="ellipse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34" name="Gerader Verbinder 33"/>
            <p:cNvCxnSpPr>
              <a:stCxn id="33" idx="4"/>
            </p:cNvCxnSpPr>
            <p:nvPr/>
          </p:nvCxnSpPr>
          <p:spPr>
            <a:xfrm>
              <a:off x="1899822" y="1629271"/>
              <a:ext cx="0" cy="545758"/>
            </a:xfrm>
            <a:prstGeom prst="line">
              <a:avLst/>
            </a:prstGeom>
            <a:grpFill/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Gerader Verbinder 34"/>
            <p:cNvCxnSpPr/>
            <p:nvPr/>
          </p:nvCxnSpPr>
          <p:spPr>
            <a:xfrm flipH="1">
              <a:off x="1713390" y="2135290"/>
              <a:ext cx="186431" cy="399495"/>
            </a:xfrm>
            <a:prstGeom prst="line">
              <a:avLst/>
            </a:prstGeom>
            <a:grpFill/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Gerader Verbinder 35"/>
            <p:cNvCxnSpPr/>
            <p:nvPr/>
          </p:nvCxnSpPr>
          <p:spPr>
            <a:xfrm>
              <a:off x="1895383" y="2148396"/>
              <a:ext cx="204186" cy="381740"/>
            </a:xfrm>
            <a:prstGeom prst="line">
              <a:avLst/>
            </a:prstGeom>
            <a:grpFill/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Gerader Verbinder 36"/>
            <p:cNvCxnSpPr/>
            <p:nvPr/>
          </p:nvCxnSpPr>
          <p:spPr>
            <a:xfrm>
              <a:off x="1899822" y="1704513"/>
              <a:ext cx="195308" cy="159798"/>
            </a:xfrm>
            <a:prstGeom prst="line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Gerader Verbinder 37"/>
            <p:cNvCxnSpPr/>
            <p:nvPr/>
          </p:nvCxnSpPr>
          <p:spPr>
            <a:xfrm flipH="1">
              <a:off x="1695636" y="1704512"/>
              <a:ext cx="195308" cy="133602"/>
            </a:xfrm>
            <a:prstGeom prst="line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Gerader Verbinder 38"/>
            <p:cNvCxnSpPr/>
            <p:nvPr/>
          </p:nvCxnSpPr>
          <p:spPr>
            <a:xfrm>
              <a:off x="1890944" y="1722268"/>
              <a:ext cx="195308" cy="159798"/>
            </a:xfrm>
            <a:prstGeom prst="line">
              <a:avLst/>
            </a:prstGeom>
            <a:grpFill/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Gerader Verbinder 39"/>
            <p:cNvCxnSpPr/>
            <p:nvPr/>
          </p:nvCxnSpPr>
          <p:spPr>
            <a:xfrm flipH="1">
              <a:off x="1704513" y="1722267"/>
              <a:ext cx="195308" cy="133602"/>
            </a:xfrm>
            <a:prstGeom prst="line">
              <a:avLst/>
            </a:prstGeom>
            <a:grpFill/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uppieren 40"/>
          <p:cNvGrpSpPr/>
          <p:nvPr/>
        </p:nvGrpSpPr>
        <p:grpSpPr>
          <a:xfrm>
            <a:off x="2835387" y="979447"/>
            <a:ext cx="403933" cy="1287254"/>
            <a:chOff x="1695636" y="1247531"/>
            <a:chExt cx="403933" cy="1287254"/>
          </a:xfrm>
          <a:solidFill>
            <a:schemeClr val="bg1">
              <a:lumMod val="50000"/>
            </a:schemeClr>
          </a:solidFill>
        </p:grpSpPr>
        <p:sp>
          <p:nvSpPr>
            <p:cNvPr id="42" name="Ellipse 41"/>
            <p:cNvSpPr/>
            <p:nvPr/>
          </p:nvSpPr>
          <p:spPr>
            <a:xfrm>
              <a:off x="1704513" y="1247531"/>
              <a:ext cx="390617" cy="381740"/>
            </a:xfrm>
            <a:prstGeom prst="ellipse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43" name="Gerader Verbinder 42"/>
            <p:cNvCxnSpPr>
              <a:stCxn id="42" idx="4"/>
            </p:cNvCxnSpPr>
            <p:nvPr/>
          </p:nvCxnSpPr>
          <p:spPr>
            <a:xfrm>
              <a:off x="1899822" y="1629271"/>
              <a:ext cx="0" cy="545758"/>
            </a:xfrm>
            <a:prstGeom prst="line">
              <a:avLst/>
            </a:prstGeom>
            <a:grpFill/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Gerader Verbinder 43"/>
            <p:cNvCxnSpPr/>
            <p:nvPr/>
          </p:nvCxnSpPr>
          <p:spPr>
            <a:xfrm flipH="1">
              <a:off x="1713390" y="2135290"/>
              <a:ext cx="186431" cy="399495"/>
            </a:xfrm>
            <a:prstGeom prst="line">
              <a:avLst/>
            </a:prstGeom>
            <a:grpFill/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Gerader Verbinder 44"/>
            <p:cNvCxnSpPr/>
            <p:nvPr/>
          </p:nvCxnSpPr>
          <p:spPr>
            <a:xfrm>
              <a:off x="1895383" y="2148396"/>
              <a:ext cx="204186" cy="381740"/>
            </a:xfrm>
            <a:prstGeom prst="line">
              <a:avLst/>
            </a:prstGeom>
            <a:grpFill/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Gerader Verbinder 45"/>
            <p:cNvCxnSpPr/>
            <p:nvPr/>
          </p:nvCxnSpPr>
          <p:spPr>
            <a:xfrm>
              <a:off x="1899822" y="1704513"/>
              <a:ext cx="195308" cy="159798"/>
            </a:xfrm>
            <a:prstGeom prst="line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Gerader Verbinder 46"/>
            <p:cNvCxnSpPr/>
            <p:nvPr/>
          </p:nvCxnSpPr>
          <p:spPr>
            <a:xfrm flipH="1">
              <a:off x="1695636" y="1704512"/>
              <a:ext cx="195308" cy="133602"/>
            </a:xfrm>
            <a:prstGeom prst="line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Gerader Verbinder 47"/>
            <p:cNvCxnSpPr/>
            <p:nvPr/>
          </p:nvCxnSpPr>
          <p:spPr>
            <a:xfrm>
              <a:off x="1890944" y="1722268"/>
              <a:ext cx="195308" cy="159798"/>
            </a:xfrm>
            <a:prstGeom prst="line">
              <a:avLst/>
            </a:prstGeom>
            <a:grpFill/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Gerader Verbinder 48"/>
            <p:cNvCxnSpPr/>
            <p:nvPr/>
          </p:nvCxnSpPr>
          <p:spPr>
            <a:xfrm flipH="1">
              <a:off x="1704513" y="1722267"/>
              <a:ext cx="195308" cy="133602"/>
            </a:xfrm>
            <a:prstGeom prst="line">
              <a:avLst/>
            </a:prstGeom>
            <a:grpFill/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Gruppieren 49"/>
          <p:cNvGrpSpPr/>
          <p:nvPr/>
        </p:nvGrpSpPr>
        <p:grpSpPr>
          <a:xfrm>
            <a:off x="5390804" y="1068438"/>
            <a:ext cx="403933" cy="1287254"/>
            <a:chOff x="1695636" y="1247531"/>
            <a:chExt cx="403933" cy="1287254"/>
          </a:xfrm>
          <a:solidFill>
            <a:schemeClr val="bg1">
              <a:lumMod val="50000"/>
            </a:schemeClr>
          </a:solidFill>
        </p:grpSpPr>
        <p:sp>
          <p:nvSpPr>
            <p:cNvPr id="51" name="Ellipse 50"/>
            <p:cNvSpPr/>
            <p:nvPr/>
          </p:nvSpPr>
          <p:spPr>
            <a:xfrm>
              <a:off x="1704513" y="1247531"/>
              <a:ext cx="390617" cy="381740"/>
            </a:xfrm>
            <a:prstGeom prst="ellipse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52" name="Gerader Verbinder 51"/>
            <p:cNvCxnSpPr>
              <a:stCxn id="51" idx="4"/>
            </p:cNvCxnSpPr>
            <p:nvPr/>
          </p:nvCxnSpPr>
          <p:spPr>
            <a:xfrm>
              <a:off x="1899822" y="1629271"/>
              <a:ext cx="0" cy="545758"/>
            </a:xfrm>
            <a:prstGeom prst="line">
              <a:avLst/>
            </a:prstGeom>
            <a:grpFill/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Gerader Verbinder 52"/>
            <p:cNvCxnSpPr/>
            <p:nvPr/>
          </p:nvCxnSpPr>
          <p:spPr>
            <a:xfrm flipH="1">
              <a:off x="1713390" y="2135290"/>
              <a:ext cx="186431" cy="399495"/>
            </a:xfrm>
            <a:prstGeom prst="line">
              <a:avLst/>
            </a:prstGeom>
            <a:grpFill/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Gerader Verbinder 53"/>
            <p:cNvCxnSpPr/>
            <p:nvPr/>
          </p:nvCxnSpPr>
          <p:spPr>
            <a:xfrm>
              <a:off x="1895383" y="2148396"/>
              <a:ext cx="204186" cy="381740"/>
            </a:xfrm>
            <a:prstGeom prst="line">
              <a:avLst/>
            </a:prstGeom>
            <a:grpFill/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Gerader Verbinder 54"/>
            <p:cNvCxnSpPr/>
            <p:nvPr/>
          </p:nvCxnSpPr>
          <p:spPr>
            <a:xfrm>
              <a:off x="1899822" y="1704513"/>
              <a:ext cx="195308" cy="159798"/>
            </a:xfrm>
            <a:prstGeom prst="line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Gerader Verbinder 55"/>
            <p:cNvCxnSpPr/>
            <p:nvPr/>
          </p:nvCxnSpPr>
          <p:spPr>
            <a:xfrm flipH="1">
              <a:off x="1695636" y="1704512"/>
              <a:ext cx="195308" cy="133602"/>
            </a:xfrm>
            <a:prstGeom prst="line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Gerader Verbinder 56"/>
            <p:cNvCxnSpPr/>
            <p:nvPr/>
          </p:nvCxnSpPr>
          <p:spPr>
            <a:xfrm>
              <a:off x="1890944" y="1722268"/>
              <a:ext cx="195308" cy="159798"/>
            </a:xfrm>
            <a:prstGeom prst="line">
              <a:avLst/>
            </a:prstGeom>
            <a:grpFill/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Gerader Verbinder 57"/>
            <p:cNvCxnSpPr/>
            <p:nvPr/>
          </p:nvCxnSpPr>
          <p:spPr>
            <a:xfrm flipH="1">
              <a:off x="1704513" y="1722267"/>
              <a:ext cx="195308" cy="133602"/>
            </a:xfrm>
            <a:prstGeom prst="line">
              <a:avLst/>
            </a:prstGeom>
            <a:grpFill/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9" name="Textfeld 58"/>
          <p:cNvSpPr txBox="1"/>
          <p:nvPr/>
        </p:nvSpPr>
        <p:spPr>
          <a:xfrm>
            <a:off x="1689450" y="3228402"/>
            <a:ext cx="1340215" cy="37457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de-DE" sz="1600" dirty="0"/>
              <a:t>Movement 1</a:t>
            </a:r>
          </a:p>
        </p:txBody>
      </p:sp>
      <p:sp>
        <p:nvSpPr>
          <p:cNvPr id="60" name="Textfeld 59"/>
          <p:cNvSpPr txBox="1"/>
          <p:nvPr/>
        </p:nvSpPr>
        <p:spPr>
          <a:xfrm>
            <a:off x="2598221" y="3721738"/>
            <a:ext cx="1340215" cy="37457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de-DE" sz="1600" dirty="0"/>
              <a:t>Movement 2</a:t>
            </a:r>
          </a:p>
        </p:txBody>
      </p:sp>
      <p:sp>
        <p:nvSpPr>
          <p:cNvPr id="61" name="Textfeld 60"/>
          <p:cNvSpPr txBox="1"/>
          <p:nvPr/>
        </p:nvSpPr>
        <p:spPr>
          <a:xfrm>
            <a:off x="3950718" y="3336507"/>
            <a:ext cx="1340215" cy="37457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de-DE" sz="1600" dirty="0"/>
              <a:t>Movement 3</a:t>
            </a:r>
          </a:p>
        </p:txBody>
      </p:sp>
      <p:sp>
        <p:nvSpPr>
          <p:cNvPr id="62" name="Textfeld 61"/>
          <p:cNvSpPr txBox="1"/>
          <p:nvPr/>
        </p:nvSpPr>
        <p:spPr>
          <a:xfrm>
            <a:off x="5115756" y="3956436"/>
            <a:ext cx="1340215" cy="37457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de-DE" sz="1600" dirty="0"/>
              <a:t>Movement 4</a:t>
            </a:r>
          </a:p>
        </p:txBody>
      </p:sp>
      <p:sp>
        <p:nvSpPr>
          <p:cNvPr id="63" name="Textfeld 62"/>
          <p:cNvSpPr txBox="1"/>
          <p:nvPr/>
        </p:nvSpPr>
        <p:spPr>
          <a:xfrm>
            <a:off x="5886263" y="3522647"/>
            <a:ext cx="1340215" cy="37457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de-DE" sz="1600" dirty="0"/>
              <a:t>Movement 5</a:t>
            </a:r>
          </a:p>
        </p:txBody>
      </p:sp>
      <p:cxnSp>
        <p:nvCxnSpPr>
          <p:cNvPr id="71" name="Gekrümmter Verbinder 70"/>
          <p:cNvCxnSpPr>
            <a:stCxn id="61" idx="0"/>
          </p:cNvCxnSpPr>
          <p:nvPr/>
        </p:nvCxnSpPr>
        <p:spPr>
          <a:xfrm rot="16200000" flipV="1">
            <a:off x="4222084" y="2937764"/>
            <a:ext cx="444600" cy="352885"/>
          </a:xfrm>
          <a:prstGeom prst="curvedConnector3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uppieren 21"/>
          <p:cNvGrpSpPr/>
          <p:nvPr/>
        </p:nvGrpSpPr>
        <p:grpSpPr>
          <a:xfrm>
            <a:off x="4030463" y="1539161"/>
            <a:ext cx="403933" cy="1287254"/>
            <a:chOff x="1695636" y="1247531"/>
            <a:chExt cx="403933" cy="1287254"/>
          </a:xfrm>
        </p:grpSpPr>
        <p:sp>
          <p:nvSpPr>
            <p:cNvPr id="7" name="Ellipse 6"/>
            <p:cNvSpPr/>
            <p:nvPr/>
          </p:nvSpPr>
          <p:spPr>
            <a:xfrm>
              <a:off x="1704513" y="1247531"/>
              <a:ext cx="390617" cy="38174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9" name="Gerader Verbinder 8"/>
            <p:cNvCxnSpPr>
              <a:stCxn id="7" idx="4"/>
            </p:cNvCxnSpPr>
            <p:nvPr/>
          </p:nvCxnSpPr>
          <p:spPr>
            <a:xfrm>
              <a:off x="1899822" y="1629271"/>
              <a:ext cx="0" cy="545758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Gerader Verbinder 11"/>
            <p:cNvCxnSpPr/>
            <p:nvPr/>
          </p:nvCxnSpPr>
          <p:spPr>
            <a:xfrm flipH="1">
              <a:off x="1713390" y="2135290"/>
              <a:ext cx="186431" cy="39949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r Verbinder 13"/>
            <p:cNvCxnSpPr/>
            <p:nvPr/>
          </p:nvCxnSpPr>
          <p:spPr>
            <a:xfrm>
              <a:off x="1895383" y="2148396"/>
              <a:ext cx="204186" cy="38174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Gerader Verbinder 15"/>
            <p:cNvCxnSpPr/>
            <p:nvPr/>
          </p:nvCxnSpPr>
          <p:spPr>
            <a:xfrm>
              <a:off x="1899822" y="1704513"/>
              <a:ext cx="195308" cy="15979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r Verbinder 17"/>
            <p:cNvCxnSpPr/>
            <p:nvPr/>
          </p:nvCxnSpPr>
          <p:spPr>
            <a:xfrm flipH="1">
              <a:off x="1695636" y="1704512"/>
              <a:ext cx="195308" cy="13360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r Verbinder 18"/>
            <p:cNvCxnSpPr/>
            <p:nvPr/>
          </p:nvCxnSpPr>
          <p:spPr>
            <a:xfrm>
              <a:off x="1890944" y="1722268"/>
              <a:ext cx="195308" cy="15979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r Verbinder 19"/>
            <p:cNvCxnSpPr/>
            <p:nvPr/>
          </p:nvCxnSpPr>
          <p:spPr>
            <a:xfrm flipH="1">
              <a:off x="1704513" y="1722267"/>
              <a:ext cx="195308" cy="13360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0" name="Gruppieren 89"/>
          <p:cNvGrpSpPr/>
          <p:nvPr/>
        </p:nvGrpSpPr>
        <p:grpSpPr>
          <a:xfrm>
            <a:off x="2359558" y="2466660"/>
            <a:ext cx="4196813" cy="1489776"/>
            <a:chOff x="2359558" y="2466660"/>
            <a:chExt cx="4196813" cy="1489776"/>
          </a:xfrm>
        </p:grpSpPr>
        <p:cxnSp>
          <p:nvCxnSpPr>
            <p:cNvPr id="67" name="Gekrümmter Verbinder 66"/>
            <p:cNvCxnSpPr>
              <a:stCxn id="59" idx="0"/>
            </p:cNvCxnSpPr>
            <p:nvPr/>
          </p:nvCxnSpPr>
          <p:spPr>
            <a:xfrm rot="5400000" flipH="1" flipV="1">
              <a:off x="2350062" y="2476156"/>
              <a:ext cx="761743" cy="742751"/>
            </a:xfrm>
            <a:prstGeom prst="curvedConnector3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Gekrümmter Verbinder 68"/>
            <p:cNvCxnSpPr>
              <a:stCxn id="60" idx="0"/>
            </p:cNvCxnSpPr>
            <p:nvPr/>
          </p:nvCxnSpPr>
          <p:spPr>
            <a:xfrm rot="5400000" flipH="1" flipV="1">
              <a:off x="2903479" y="2959138"/>
              <a:ext cx="1127450" cy="397751"/>
            </a:xfrm>
            <a:prstGeom prst="curvedConnector3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Gekrümmter Verbinder 80"/>
            <p:cNvCxnSpPr>
              <a:stCxn id="62" idx="0"/>
            </p:cNvCxnSpPr>
            <p:nvPr/>
          </p:nvCxnSpPr>
          <p:spPr>
            <a:xfrm rot="16200000" flipV="1">
              <a:off x="4684297" y="2854868"/>
              <a:ext cx="1317746" cy="885389"/>
            </a:xfrm>
            <a:prstGeom prst="curvedConnector3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Gekrümmter Verbinder 87"/>
            <p:cNvCxnSpPr>
              <a:stCxn id="63" idx="0"/>
            </p:cNvCxnSpPr>
            <p:nvPr/>
          </p:nvCxnSpPr>
          <p:spPr>
            <a:xfrm rot="16200000" flipV="1">
              <a:off x="5563225" y="2529501"/>
              <a:ext cx="1047110" cy="939182"/>
            </a:xfrm>
            <a:prstGeom prst="curvedConnector3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9" name="Gruppieren 98"/>
          <p:cNvGrpSpPr/>
          <p:nvPr/>
        </p:nvGrpSpPr>
        <p:grpSpPr>
          <a:xfrm>
            <a:off x="2359558" y="2717800"/>
            <a:ext cx="4196813" cy="1238636"/>
            <a:chOff x="2359558" y="2717800"/>
            <a:chExt cx="4196813" cy="1238636"/>
          </a:xfrm>
        </p:grpSpPr>
        <p:cxnSp>
          <p:nvCxnSpPr>
            <p:cNvPr id="92" name="Gekrümmter Verbinder 91"/>
            <p:cNvCxnSpPr>
              <a:stCxn id="59" idx="0"/>
            </p:cNvCxnSpPr>
            <p:nvPr/>
          </p:nvCxnSpPr>
          <p:spPr>
            <a:xfrm rot="5400000" flipH="1" flipV="1">
              <a:off x="2878675" y="2198683"/>
              <a:ext cx="510602" cy="1548836"/>
            </a:xfrm>
            <a:prstGeom prst="curvedConnector2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Gekrümmter Verbinder 93"/>
            <p:cNvCxnSpPr>
              <a:stCxn id="63" idx="0"/>
            </p:cNvCxnSpPr>
            <p:nvPr/>
          </p:nvCxnSpPr>
          <p:spPr>
            <a:xfrm rot="16200000" flipV="1">
              <a:off x="5161694" y="2127969"/>
              <a:ext cx="793886" cy="1995469"/>
            </a:xfrm>
            <a:prstGeom prst="curvedConnector2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Gekrümmter Verbinder 95"/>
            <p:cNvCxnSpPr>
              <a:stCxn id="60" idx="0"/>
            </p:cNvCxnSpPr>
            <p:nvPr/>
          </p:nvCxnSpPr>
          <p:spPr>
            <a:xfrm rot="5400000" flipH="1" flipV="1">
              <a:off x="3265449" y="2952288"/>
              <a:ext cx="772331" cy="766571"/>
            </a:xfrm>
            <a:prstGeom prst="curvedConnector3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Gekrümmter Verbinder 97"/>
            <p:cNvCxnSpPr>
              <a:stCxn id="62" idx="0"/>
            </p:cNvCxnSpPr>
            <p:nvPr/>
          </p:nvCxnSpPr>
          <p:spPr>
            <a:xfrm rot="16200000" flipV="1">
              <a:off x="4593534" y="2764106"/>
              <a:ext cx="1117374" cy="1267286"/>
            </a:xfrm>
            <a:prstGeom prst="curvedConnector2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11818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39 -0.00167 L 0.13055 0.0977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97" y="497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21 -0.00139 L 0.05608 0.06138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65" y="3139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7 -0.00112 L -0.06285 0.0616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77" y="3139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21 0.00139 L -0.14878 0.0825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378" y="4056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6" presetClass="exit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4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Präsentation_Master_RWTH_Verwaltung">
  <a:themeElements>
    <a:clrScheme name="RWTH Farben">
      <a:dk1>
        <a:sysClr val="windowText" lastClr="000000"/>
      </a:dk1>
      <a:lt1>
        <a:sysClr val="window" lastClr="FFFFFF"/>
      </a:lt1>
      <a:dk2>
        <a:srgbClr val="00549F"/>
      </a:dk2>
      <a:lt2>
        <a:srgbClr val="8EBAE5"/>
      </a:lt2>
      <a:accent1>
        <a:srgbClr val="006165"/>
      </a:accent1>
      <a:accent2>
        <a:srgbClr val="0098A1"/>
      </a:accent2>
      <a:accent3>
        <a:srgbClr val="57AB27"/>
      </a:accent3>
      <a:accent4>
        <a:srgbClr val="BDCD00"/>
      </a:accent4>
      <a:accent5>
        <a:srgbClr val="F6A800"/>
      </a:accent5>
      <a:accent6>
        <a:srgbClr val="CC071E"/>
      </a:accent6>
      <a:hlink>
        <a:srgbClr val="612158"/>
      </a:hlink>
      <a:folHlink>
        <a:srgbClr val="7A6FAC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defRPr sz="16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140715_Powerpointvorlage_verwaltung" id="{E6E3156E-61B3-43A8-894B-5CDF8EFEBA85}" vid="{367F704D-7C25-4A66-AD76-86CABAF55FE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223</TotalTime>
  <Words>1006</Words>
  <Application>Microsoft Office PowerPoint</Application>
  <PresentationFormat>Diavoorstelling (16:10)</PresentationFormat>
  <Paragraphs>316</Paragraphs>
  <Slides>23</Slides>
  <Notes>18</Notes>
  <HiddenSlides>3</HiddenSlides>
  <MMClips>0</MMClips>
  <ScaleCrop>false</ScaleCrop>
  <HeadingPairs>
    <vt:vector size="6" baseType="variant">
      <vt:variant>
        <vt:lpstr>Gebruikte lettertypen</vt:lpstr>
      </vt:variant>
      <vt:variant>
        <vt:i4>6</vt:i4>
      </vt:variant>
      <vt:variant>
        <vt:lpstr>Thema</vt:lpstr>
      </vt:variant>
      <vt:variant>
        <vt:i4>1</vt:i4>
      </vt:variant>
      <vt:variant>
        <vt:lpstr>Diatitels</vt:lpstr>
      </vt:variant>
      <vt:variant>
        <vt:i4>23</vt:i4>
      </vt:variant>
    </vt:vector>
  </HeadingPairs>
  <TitlesOfParts>
    <vt:vector size="30" baseType="lpstr">
      <vt:lpstr>Arial</vt:lpstr>
      <vt:lpstr>Calibri</vt:lpstr>
      <vt:lpstr>Cambria Math</vt:lpstr>
      <vt:lpstr>Droid Sans</vt:lpstr>
      <vt:lpstr>Symbol</vt:lpstr>
      <vt:lpstr>Wingdings</vt:lpstr>
      <vt:lpstr>1_Präsentation_Master_RWTH_Verwaltung</vt:lpstr>
      <vt:lpstr>Are you moving predictably?</vt:lpstr>
      <vt:lpstr>PowerPoint-presentatie</vt:lpstr>
      <vt:lpstr>Problem definition</vt:lpstr>
      <vt:lpstr>Available Data – What does it look like?</vt:lpstr>
      <vt:lpstr>Aim of investigation – What should we do?</vt:lpstr>
      <vt:lpstr>Procedure – What have we done?</vt:lpstr>
      <vt:lpstr>Dig in data – Can we see something?</vt:lpstr>
      <vt:lpstr>Procedure – What have we done?</vt:lpstr>
      <vt:lpstr>Encountered Problem</vt:lpstr>
      <vt:lpstr>Procedure – What have we done?</vt:lpstr>
      <vt:lpstr>Rapidminer</vt:lpstr>
      <vt:lpstr>Rapidminer</vt:lpstr>
      <vt:lpstr>Gower Distance</vt:lpstr>
      <vt:lpstr>Mixed Euclidean Distance (MED)</vt:lpstr>
      <vt:lpstr>Rapidminer</vt:lpstr>
      <vt:lpstr>Rapidminer</vt:lpstr>
      <vt:lpstr>Rapidminer</vt:lpstr>
      <vt:lpstr>Rapidminer</vt:lpstr>
      <vt:lpstr>Neural Net</vt:lpstr>
      <vt:lpstr>Neural Net</vt:lpstr>
      <vt:lpstr>Result</vt:lpstr>
      <vt:lpstr>Fin.</vt:lpstr>
      <vt:lpstr>TODOs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Albert-László Barabási</dc:creator>
  <cp:lastModifiedBy>M W</cp:lastModifiedBy>
  <cp:revision>626</cp:revision>
  <cp:lastPrinted>2011-01-10T20:23:27Z</cp:lastPrinted>
  <dcterms:created xsi:type="dcterms:W3CDTF">2013-06-03T05:58:59Z</dcterms:created>
  <dcterms:modified xsi:type="dcterms:W3CDTF">2018-07-08T11:16:19Z</dcterms:modified>
</cp:coreProperties>
</file>